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23.xml" ContentType="application/vnd.openxmlformats-officedocument.presentationml.tags+xml"/>
  <Override PartName="/ppt/notesSlides/notesSlide15.xml" ContentType="application/vnd.openxmlformats-officedocument.presentationml.notes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26.xml" ContentType="application/vnd.openxmlformats-officedocument.presentationml.tags+xml"/>
  <Override PartName="/ppt/notesSlides/notesSlide18.xml" ContentType="application/vnd.openxmlformats-officedocument.presentationml.notesSlide+xml"/>
  <Override PartName="/ppt/tags/tag27.xml" ContentType="application/vnd.openxmlformats-officedocument.presentationml.tags+xml"/>
  <Override PartName="/ppt/notesSlides/notesSlide19.xml" ContentType="application/vnd.openxmlformats-officedocument.presentationml.notesSlide+xml"/>
  <Override PartName="/ppt/tags/tag28.xml" ContentType="application/vnd.openxmlformats-officedocument.presentationml.tags+xml"/>
  <Override PartName="/ppt/notesSlides/notesSlide20.xml" ContentType="application/vnd.openxmlformats-officedocument.presentationml.notesSlide+xml"/>
  <Override PartName="/ppt/tags/tag29.xml" ContentType="application/vnd.openxmlformats-officedocument.presentationml.tags+xml"/>
  <Override PartName="/ppt/notesSlides/notesSlide21.xml" ContentType="application/vnd.openxmlformats-officedocument.presentationml.notesSlide+xml"/>
  <Override PartName="/ppt/tags/tag30.xml" ContentType="application/vnd.openxmlformats-officedocument.presentationml.tags+xml"/>
  <Override PartName="/ppt/notesSlides/notesSlide22.xml" ContentType="application/vnd.openxmlformats-officedocument.presentationml.notesSlide+xml"/>
  <Override PartName="/ppt/tags/tag31.xml" ContentType="application/vnd.openxmlformats-officedocument.presentationml.tags+xml"/>
  <Override PartName="/ppt/notesSlides/notesSlide23.xml" ContentType="application/vnd.openxmlformats-officedocument.presentationml.notesSlide+xml"/>
  <Override PartName="/ppt/tags/tag32.xml" ContentType="application/vnd.openxmlformats-officedocument.presentationml.tags+xml"/>
  <Override PartName="/ppt/notesSlides/notesSlide24.xml" ContentType="application/vnd.openxmlformats-officedocument.presentationml.notesSlide+xml"/>
  <Override PartName="/ppt/tags/tag33.xml" ContentType="application/vnd.openxmlformats-officedocument.presentationml.tags+xml"/>
  <Override PartName="/ppt/notesSlides/notesSlide25.xml" ContentType="application/vnd.openxmlformats-officedocument.presentationml.notesSlide+xml"/>
  <Override PartName="/ppt/tags/tag34.xml" ContentType="application/vnd.openxmlformats-officedocument.presentationml.tags+xml"/>
  <Override PartName="/ppt/notesSlides/notesSlide26.xml" ContentType="application/vnd.openxmlformats-officedocument.presentationml.notesSlide+xml"/>
  <Override PartName="/ppt/tags/tag35.xml" ContentType="application/vnd.openxmlformats-officedocument.presentationml.tags+xml"/>
  <Override PartName="/ppt/notesSlides/notesSlide27.xml" ContentType="application/vnd.openxmlformats-officedocument.presentationml.notesSlide+xml"/>
  <Override PartName="/ppt/tags/tag36.xml" ContentType="application/vnd.openxmlformats-officedocument.presentationml.tags+xml"/>
  <Override PartName="/ppt/notesSlides/notesSlide28.xml" ContentType="application/vnd.openxmlformats-officedocument.presentationml.notesSlide+xml"/>
  <Override PartName="/ppt/tags/tag37.xml" ContentType="application/vnd.openxmlformats-officedocument.presentationml.tags+xml"/>
  <Override PartName="/ppt/notesSlides/notesSlide29.xml" ContentType="application/vnd.openxmlformats-officedocument.presentationml.notesSlide+xml"/>
  <Override PartName="/ppt/tags/tag38.xml" ContentType="application/vnd.openxmlformats-officedocument.presentationml.tags+xml"/>
  <Override PartName="/ppt/notesSlides/notesSlide30.xml" ContentType="application/vnd.openxmlformats-officedocument.presentationml.notesSlide+xml"/>
  <Override PartName="/ppt/tags/tag39.xml" ContentType="application/vnd.openxmlformats-officedocument.presentationml.tags+xml"/>
  <Override PartName="/ppt/notesSlides/notesSlide31.xml" ContentType="application/vnd.openxmlformats-officedocument.presentationml.notesSlide+xml"/>
  <Override PartName="/ppt/tags/tag40.xml" ContentType="application/vnd.openxmlformats-officedocument.presentationml.tags+xml"/>
  <Override PartName="/ppt/notesSlides/notesSlide32.xml" ContentType="application/vnd.openxmlformats-officedocument.presentationml.notesSlide+xml"/>
  <Override PartName="/ppt/tags/tag41.xml" ContentType="application/vnd.openxmlformats-officedocument.presentationml.tags+xml"/>
  <Override PartName="/ppt/notesSlides/notesSlide33.xml" ContentType="application/vnd.openxmlformats-officedocument.presentationml.notesSlide+xml"/>
  <Override PartName="/ppt/tags/tag42.xml" ContentType="application/vnd.openxmlformats-officedocument.presentationml.tags+xml"/>
  <Override PartName="/ppt/notesSlides/notesSlide34.xml" ContentType="application/vnd.openxmlformats-officedocument.presentationml.notesSlide+xml"/>
  <Override PartName="/ppt/tags/tag43.xml" ContentType="application/vnd.openxmlformats-officedocument.presentationml.tags+xml"/>
  <Override PartName="/ppt/notesSlides/notesSlide35.xml" ContentType="application/vnd.openxmlformats-officedocument.presentationml.notesSlide+xml"/>
  <Override PartName="/ppt/tags/tag44.xml" ContentType="application/vnd.openxmlformats-officedocument.presentationml.tags+xml"/>
  <Override PartName="/ppt/notesSlides/notesSlide36.xml" ContentType="application/vnd.openxmlformats-officedocument.presentationml.notesSlide+xml"/>
  <Override PartName="/ppt/tags/tag45.xml" ContentType="application/vnd.openxmlformats-officedocument.presentationml.tags+xml"/>
  <Override PartName="/ppt/notesSlides/notesSlide37.xml" ContentType="application/vnd.openxmlformats-officedocument.presentationml.notesSlide+xml"/>
  <Override PartName="/ppt/tags/tag46.xml" ContentType="application/vnd.openxmlformats-officedocument.presentationml.tags+xml"/>
  <Override PartName="/ppt/notesSlides/notesSlide38.xml" ContentType="application/vnd.openxmlformats-officedocument.presentationml.notesSlide+xml"/>
  <Override PartName="/ppt/tags/tag47.xml" ContentType="application/vnd.openxmlformats-officedocument.presentationml.tags+xml"/>
  <Override PartName="/ppt/notesSlides/notesSlide39.xml" ContentType="application/vnd.openxmlformats-officedocument.presentationml.notesSlide+xml"/>
  <Override PartName="/ppt/tags/tag48.xml" ContentType="application/vnd.openxmlformats-officedocument.presentationml.tags+xml"/>
  <Override PartName="/ppt/notesSlides/notesSlide40.xml" ContentType="application/vnd.openxmlformats-officedocument.presentationml.notesSlide+xml"/>
  <Override PartName="/ppt/tags/tag49.xml" ContentType="application/vnd.openxmlformats-officedocument.presentationml.tags+xml"/>
  <Override PartName="/ppt/notesSlides/notesSlide41.xml" ContentType="application/vnd.openxmlformats-officedocument.presentationml.notesSlide+xml"/>
  <Override PartName="/ppt/tags/tag50.xml" ContentType="application/vnd.openxmlformats-officedocument.presentationml.tags+xml"/>
  <Override PartName="/ppt/notesSlides/notesSlide42.xml" ContentType="application/vnd.openxmlformats-officedocument.presentationml.notesSlide+xml"/>
  <Override PartName="/ppt/tags/tag51.xml" ContentType="application/vnd.openxmlformats-officedocument.presentationml.tags+xml"/>
  <Override PartName="/ppt/notesSlides/notesSlide43.xml" ContentType="application/vnd.openxmlformats-officedocument.presentationml.notesSlide+xml"/>
  <Override PartName="/ppt/tags/tag52.xml" ContentType="application/vnd.openxmlformats-officedocument.presentationml.tags+xml"/>
  <Override PartName="/ppt/notesSlides/notesSlide44.xml" ContentType="application/vnd.openxmlformats-officedocument.presentationml.notesSlide+xml"/>
  <Override PartName="/ppt/tags/tag53.xml" ContentType="application/vnd.openxmlformats-officedocument.presentationml.tags+xml"/>
  <Override PartName="/ppt/notesSlides/notesSlide45.xml" ContentType="application/vnd.openxmlformats-officedocument.presentationml.notesSlide+xml"/>
  <Override PartName="/ppt/tags/tag54.xml" ContentType="application/vnd.openxmlformats-officedocument.presentationml.tags+xml"/>
  <Override PartName="/ppt/notesSlides/notesSlide46.xml" ContentType="application/vnd.openxmlformats-officedocument.presentationml.notesSlide+xml"/>
  <Override PartName="/ppt/tags/tag55.xml" ContentType="application/vnd.openxmlformats-officedocument.presentationml.tags+xml"/>
  <Override PartName="/ppt/notesSlides/notesSlide47.xml" ContentType="application/vnd.openxmlformats-officedocument.presentationml.notesSlide+xml"/>
  <Override PartName="/ppt/tags/tag56.xml" ContentType="application/vnd.openxmlformats-officedocument.presentationml.tags+xml"/>
  <Override PartName="/ppt/notesSlides/notesSlide48.xml" ContentType="application/vnd.openxmlformats-officedocument.presentationml.notesSlide+xml"/>
  <Override PartName="/ppt/tags/tag57.xml" ContentType="application/vnd.openxmlformats-officedocument.presentationml.tags+xml"/>
  <Override PartName="/ppt/notesSlides/notesSlide49.xml" ContentType="application/vnd.openxmlformats-officedocument.presentationml.notesSlide+xml"/>
  <Override PartName="/ppt/tags/tag58.xml" ContentType="application/vnd.openxmlformats-officedocument.presentationml.tags+xml"/>
  <Override PartName="/ppt/notesSlides/notesSlide50.xml" ContentType="application/vnd.openxmlformats-officedocument.presentationml.notesSlide+xml"/>
  <Override PartName="/ppt/tags/tag59.xml" ContentType="application/vnd.openxmlformats-officedocument.presentationml.tags+xml"/>
  <Override PartName="/ppt/notesSlides/notesSlide51.xml" ContentType="application/vnd.openxmlformats-officedocument.presentationml.notesSlide+xml"/>
  <Override PartName="/ppt/tags/tag60.xml" ContentType="application/vnd.openxmlformats-officedocument.presentationml.tags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284" r:id="rId2"/>
    <p:sldId id="545" r:id="rId3"/>
    <p:sldId id="550" r:id="rId4"/>
    <p:sldId id="543" r:id="rId5"/>
    <p:sldId id="270" r:id="rId6"/>
    <p:sldId id="291" r:id="rId7"/>
    <p:sldId id="292" r:id="rId8"/>
    <p:sldId id="549" r:id="rId9"/>
    <p:sldId id="293" r:id="rId10"/>
    <p:sldId id="544" r:id="rId11"/>
    <p:sldId id="294" r:id="rId12"/>
    <p:sldId id="295" r:id="rId13"/>
    <p:sldId id="307" r:id="rId14"/>
    <p:sldId id="304" r:id="rId15"/>
    <p:sldId id="305" r:id="rId16"/>
    <p:sldId id="567" r:id="rId17"/>
    <p:sldId id="572" r:id="rId18"/>
    <p:sldId id="569" r:id="rId19"/>
    <p:sldId id="306" r:id="rId20"/>
    <p:sldId id="573" r:id="rId21"/>
    <p:sldId id="299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7" r:id="rId31"/>
    <p:sldId id="541" r:id="rId32"/>
    <p:sldId id="319" r:id="rId33"/>
    <p:sldId id="320" r:id="rId34"/>
    <p:sldId id="321" r:id="rId35"/>
    <p:sldId id="324" r:id="rId36"/>
    <p:sldId id="323" r:id="rId37"/>
    <p:sldId id="325" r:id="rId38"/>
    <p:sldId id="568" r:id="rId39"/>
    <p:sldId id="570" r:id="rId40"/>
    <p:sldId id="326" r:id="rId41"/>
    <p:sldId id="327" r:id="rId42"/>
    <p:sldId id="328" r:id="rId43"/>
    <p:sldId id="300" r:id="rId44"/>
    <p:sldId id="316" r:id="rId45"/>
    <p:sldId id="329" r:id="rId46"/>
    <p:sldId id="331" r:id="rId47"/>
    <p:sldId id="547" r:id="rId48"/>
    <p:sldId id="330" r:id="rId49"/>
    <p:sldId id="571" r:id="rId50"/>
    <p:sldId id="332" r:id="rId51"/>
    <p:sldId id="333" r:id="rId52"/>
    <p:sldId id="301" r:id="rId53"/>
    <p:sldId id="551" r:id="rId54"/>
  </p:sldIdLst>
  <p:sldSz cx="9144000" cy="5143500" type="screen16x9"/>
  <p:notesSz cx="7023100" cy="9309100"/>
  <p:embeddedFontLs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Century Gothic" panose="020B0502020202020204" pitchFamily="34" charset="0"/>
      <p:regular r:id="rId61"/>
      <p:bold r:id="rId62"/>
      <p:italic r:id="rId63"/>
      <p:boldItalic r:id="rId64"/>
    </p:embeddedFont>
    <p:embeddedFont>
      <p:font typeface="Comic Sans MS" panose="030F0702030302020204" pitchFamily="66" charset="0"/>
      <p:regular r:id="rId65"/>
      <p:bold r:id="rId66"/>
      <p:italic r:id="rId67"/>
      <p:boldItalic r:id="rId68"/>
    </p:embeddedFont>
    <p:embeddedFont>
      <p:font typeface="Roboto" panose="020B0604020202020204" charset="0"/>
      <p:regular r:id="rId69"/>
      <p:bold r:id="rId70"/>
      <p:italic r:id="rId71"/>
      <p:boldItalic r:id="rId72"/>
    </p:embeddedFont>
  </p:embeddedFontLst>
  <p:defaultTextStyle>
    <a:defPPr>
      <a:defRPr lang="en-US"/>
    </a:defPPr>
    <a:lvl1pPr marL="0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46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45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308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089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834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580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360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128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7C520EA1-5BBF-48DF-B658-0664A34A8662}">
          <p14:sldIdLst/>
        </p14:section>
        <p14:section name="Title slides" id="{81266BA4-5B7D-4FE9-8D48-F604AC25EE56}">
          <p14:sldIdLst>
            <p14:sldId id="284"/>
            <p14:sldId id="545"/>
          </p14:sldIdLst>
        </p14:section>
        <p14:section name="Objective/ Agenda/ Outline Slides" id="{229CB35E-9423-40F4-AE09-C6B2E5741F93}">
          <p14:sldIdLst>
            <p14:sldId id="550"/>
            <p14:sldId id="543"/>
          </p14:sldIdLst>
        </p14:section>
        <p14:section name="Content Slides" id="{ECF2F8CF-0526-44DC-AB58-288515A873E8}">
          <p14:sldIdLst>
            <p14:sldId id="270"/>
            <p14:sldId id="291"/>
            <p14:sldId id="292"/>
            <p14:sldId id="549"/>
            <p14:sldId id="293"/>
            <p14:sldId id="544"/>
            <p14:sldId id="294"/>
            <p14:sldId id="295"/>
            <p14:sldId id="307"/>
            <p14:sldId id="304"/>
            <p14:sldId id="305"/>
            <p14:sldId id="567"/>
            <p14:sldId id="572"/>
            <p14:sldId id="569"/>
            <p14:sldId id="306"/>
            <p14:sldId id="573"/>
            <p14:sldId id="299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7"/>
            <p14:sldId id="541"/>
            <p14:sldId id="319"/>
            <p14:sldId id="320"/>
            <p14:sldId id="321"/>
            <p14:sldId id="324"/>
            <p14:sldId id="323"/>
            <p14:sldId id="325"/>
            <p14:sldId id="568"/>
            <p14:sldId id="570"/>
            <p14:sldId id="326"/>
            <p14:sldId id="327"/>
            <p14:sldId id="328"/>
            <p14:sldId id="300"/>
            <p14:sldId id="316"/>
            <p14:sldId id="329"/>
            <p14:sldId id="331"/>
            <p14:sldId id="547"/>
            <p14:sldId id="330"/>
            <p14:sldId id="571"/>
            <p14:sldId id="332"/>
            <p14:sldId id="333"/>
            <p14:sldId id="301"/>
            <p14:sldId id="551"/>
          </p14:sldIdLst>
        </p14:section>
        <p14:section name="Graphs, processes" id="{DADE5705-24C3-4CD9-89AC-EEC2F7E80DB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Donald, Jessica" initials="MJ" lastIdx="11" clrIdx="0">
    <p:extLst>
      <p:ext uri="{19B8F6BF-5375-455C-9EA6-DF929625EA0E}">
        <p15:presenceInfo xmlns:p15="http://schemas.microsoft.com/office/powerpoint/2012/main" userId="S::jessica.macdonald@ws-ts.nb.ca::57484be8-5ae4-466f-b383-c3be69849f01" providerId="AD"/>
      </p:ext>
    </p:extLst>
  </p:cmAuthor>
  <p:cmAuthor id="2" name="Levesque, Angèle" initials="LA" lastIdx="91" clrIdx="1">
    <p:extLst>
      <p:ext uri="{19B8F6BF-5375-455C-9EA6-DF929625EA0E}">
        <p15:presenceInfo xmlns:p15="http://schemas.microsoft.com/office/powerpoint/2012/main" userId="S::Angele.Levesque@ws-ts.nb.ca::b03e7657-72a4-442a-8871-66f5dcd7d8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003C67"/>
    <a:srgbClr val="CD6D1C"/>
    <a:srgbClr val="003E69"/>
    <a:srgbClr val="CB6D17"/>
    <a:srgbClr val="E47C1D"/>
    <a:srgbClr val="C56C0B"/>
    <a:srgbClr val="CF5200"/>
    <a:srgbClr val="05254B"/>
    <a:srgbClr val="003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21" autoAdjust="0"/>
    <p:restoredTop sz="79039" autoAdjust="0"/>
  </p:normalViewPr>
  <p:slideViewPr>
    <p:cSldViewPr>
      <p:cViewPr varScale="1">
        <p:scale>
          <a:sx n="104" d="100"/>
          <a:sy n="104" d="100"/>
        </p:scale>
        <p:origin x="2876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16" y="-96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font" Target="fonts/font14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15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3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300"/>
            </a:lvl1pPr>
          </a:lstStyle>
          <a:p>
            <a:fld id="{238B1609-83B8-46F5-90E9-7E132BB25CF9}" type="datetimeFigureOut">
              <a:rPr lang="en-CA" smtClean="0"/>
              <a:t>2022/09/09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3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300"/>
            </a:lvl1pPr>
          </a:lstStyle>
          <a:p>
            <a:fld id="{4A2278F2-D0B4-4A58-966C-3A26036A04C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8392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3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300"/>
            </a:lvl1pPr>
          </a:lstStyle>
          <a:p>
            <a:fld id="{DE6FEAD5-EF26-41F8-887B-3A8CB5CF2600}" type="datetimeFigureOut">
              <a:rPr lang="en-CA" smtClean="0"/>
              <a:t>2022/09/09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3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300"/>
            </a:lvl1pPr>
          </a:lstStyle>
          <a:p>
            <a:fld id="{DB418832-2195-4D5C-B7D7-1AE4E74A768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231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46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545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08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089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834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580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360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128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18832-2195-4D5C-B7D7-1AE4E74A7689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2053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820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877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116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4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179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599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533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336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597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050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5564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107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133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3825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5574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3088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0102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9504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524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5144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303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167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1568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8413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911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6515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7852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4655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1984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8242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0284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5902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458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9253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9108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784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135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8109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4617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7138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7627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429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7819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033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75715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5523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07992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268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024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548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346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249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995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27934"/>
            <a:ext cx="2339752" cy="552210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929699"/>
            <a:ext cx="7886700" cy="648072"/>
          </a:xfrm>
        </p:spPr>
        <p:txBody>
          <a:bodyPr/>
          <a:lstStyle>
            <a:lvl1pPr>
              <a:defRPr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edit presentation title</a:t>
            </a:r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" y="0"/>
            <a:ext cx="91440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8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/40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"/>
          <p:cNvSpPr>
            <a:spLocks noGrp="1"/>
          </p:cNvSpPr>
          <p:nvPr>
            <p:ph type="pic" idx="1" hasCustomPrompt="1"/>
          </p:nvPr>
        </p:nvSpPr>
        <p:spPr>
          <a:xfrm>
            <a:off x="5105559" y="1456438"/>
            <a:ext cx="3409805" cy="298675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084" indent="0">
              <a:buNone/>
              <a:defRPr sz="1600"/>
            </a:lvl2pPr>
            <a:lvl3pPr marL="514169" indent="0">
              <a:buNone/>
              <a:defRPr sz="1400"/>
            </a:lvl3pPr>
            <a:lvl4pPr marL="771240" indent="0">
              <a:buNone/>
              <a:defRPr sz="1100"/>
            </a:lvl4pPr>
            <a:lvl5pPr marL="1028318" indent="0">
              <a:buNone/>
              <a:defRPr sz="1100"/>
            </a:lvl5pPr>
            <a:lvl6pPr marL="1285395" indent="0">
              <a:buNone/>
              <a:defRPr sz="1100"/>
            </a:lvl6pPr>
            <a:lvl7pPr marL="1542467" indent="0">
              <a:buNone/>
              <a:defRPr sz="1100"/>
            </a:lvl7pPr>
            <a:lvl8pPr marL="1799550" indent="0">
              <a:buNone/>
              <a:defRPr sz="1100"/>
            </a:lvl8pPr>
            <a:lvl9pPr marL="2056634" indent="0">
              <a:buNone/>
              <a:defRPr sz="1100"/>
            </a:lvl9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8" name="Text 1"/>
          <p:cNvSpPr>
            <a:spLocks noGrp="1"/>
          </p:cNvSpPr>
          <p:nvPr>
            <p:ph type="body" sz="half" idx="2" hasCustomPrompt="1"/>
          </p:nvPr>
        </p:nvSpPr>
        <p:spPr>
          <a:xfrm>
            <a:off x="628651" y="1456438"/>
            <a:ext cx="4083050" cy="2986754"/>
          </a:xfrm>
        </p:spPr>
        <p:txBody>
          <a:bodyPr>
            <a:noAutofit/>
          </a:bodyPr>
          <a:lstStyle>
            <a:lvl1pPr marL="171450" indent="-171450">
              <a:buClr>
                <a:srgbClr val="003E69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1pPr>
            <a:lvl2pPr marL="514217" indent="-171450">
              <a:buClr>
                <a:srgbClr val="CB6D17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  <a:lvl3pPr marL="685545" indent="0">
              <a:buNone/>
              <a:defRPr sz="900"/>
            </a:lvl3pPr>
            <a:lvl4pPr marL="1028318" indent="0">
              <a:buNone/>
              <a:defRPr sz="800"/>
            </a:lvl4pPr>
            <a:lvl5pPr marL="1371090" indent="0">
              <a:buNone/>
              <a:defRPr sz="800"/>
            </a:lvl5pPr>
            <a:lvl6pPr marL="1713869" indent="0">
              <a:buNone/>
              <a:defRPr sz="800"/>
            </a:lvl6pPr>
            <a:lvl7pPr marL="2056634" indent="0">
              <a:buNone/>
              <a:defRPr sz="800"/>
            </a:lvl7pPr>
            <a:lvl8pPr marL="2399400" indent="0">
              <a:buNone/>
              <a:defRPr sz="800"/>
            </a:lvl8pPr>
            <a:lvl9pPr marL="2742167" indent="0">
              <a:buNone/>
              <a:defRPr sz="800"/>
            </a:lvl9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Click to add text</a:t>
            </a:r>
          </a:p>
          <a:p>
            <a:pPr lvl="1"/>
            <a:endParaRPr lang="ru-RU" dirty="0"/>
          </a:p>
        </p:txBody>
      </p:sp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611560" y="144116"/>
            <a:ext cx="7918031" cy="852593"/>
          </a:xfrm>
        </p:spPr>
        <p:txBody>
          <a:bodyPr anchor="b">
            <a:noAutofit/>
          </a:bodyPr>
          <a:lstStyle>
            <a:lvl1pPr>
              <a:defRPr sz="2700">
                <a:solidFill>
                  <a:srgbClr val="003C67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5" name="Rounded Rectangle  1"/>
          <p:cNvSpPr/>
          <p:nvPr userDrawn="1"/>
        </p:nvSpPr>
        <p:spPr>
          <a:xfrm>
            <a:off x="1" y="195487"/>
            <a:ext cx="7771023" cy="288032"/>
          </a:xfrm>
          <a:prstGeom prst="roundRect">
            <a:avLst>
              <a:gd name="adj" fmla="val 0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Parallelogram  1"/>
          <p:cNvSpPr/>
          <p:nvPr userDrawn="1"/>
        </p:nvSpPr>
        <p:spPr>
          <a:xfrm>
            <a:off x="7777588" y="195487"/>
            <a:ext cx="898868" cy="288032"/>
          </a:xfrm>
          <a:prstGeom prst="parallelogram">
            <a:avLst>
              <a:gd name="adj" fmla="val 34319"/>
            </a:avLst>
          </a:prstGeom>
          <a:solidFill>
            <a:srgbClr val="E47C1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CD6D1C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Parallelogram  2"/>
          <p:cNvSpPr/>
          <p:nvPr userDrawn="1"/>
        </p:nvSpPr>
        <p:spPr>
          <a:xfrm>
            <a:off x="7302387" y="195487"/>
            <a:ext cx="513622" cy="288032"/>
          </a:xfrm>
          <a:prstGeom prst="parallelogram">
            <a:avLst>
              <a:gd name="adj" fmla="val 35044"/>
            </a:avLst>
          </a:prstGeom>
          <a:solidFill>
            <a:srgbClr val="003E6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0" name="Rectangle 1"/>
          <p:cNvSpPr/>
          <p:nvPr userDrawn="1"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271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ictur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929699"/>
            <a:ext cx="7886700" cy="648072"/>
          </a:xfrm>
        </p:spPr>
        <p:txBody>
          <a:bodyPr/>
          <a:lstStyle>
            <a:lvl1pPr>
              <a:defRPr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edit presentation title</a:t>
            </a:r>
            <a:endParaRPr lang="en-CA"/>
          </a:p>
        </p:txBody>
      </p:sp>
      <p:sp>
        <p:nvSpPr>
          <p:cNvPr id="5" name="Rectangle 4"/>
          <p:cNvSpPr/>
          <p:nvPr userDrawn="1"/>
        </p:nvSpPr>
        <p:spPr>
          <a:xfrm>
            <a:off x="0" y="-92546"/>
            <a:ext cx="9144000" cy="2448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92546"/>
            <a:ext cx="9144000" cy="2448396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27934"/>
            <a:ext cx="2339752" cy="55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7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in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1"/>
          <p:cNvSpPr>
            <a:spLocks noGrp="1"/>
          </p:cNvSpPr>
          <p:nvPr>
            <p:ph type="pic" sz="quarter" idx="10"/>
          </p:nvPr>
        </p:nvSpPr>
        <p:spPr>
          <a:xfrm>
            <a:off x="0" y="3126633"/>
            <a:ext cx="9144000" cy="201686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647701" y="289657"/>
            <a:ext cx="6910388" cy="787862"/>
          </a:xfrm>
          <a:prstGeom prst="rect">
            <a:avLst/>
          </a:prstGeom>
        </p:spPr>
        <p:txBody>
          <a:bodyPr vert="horz" lIns="68523" tIns="34289" rIns="68523" bIns="34289" rtlCol="0" anchor="b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857251" y="1504977"/>
            <a:ext cx="7435454" cy="3384947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6659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s and 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1"/>
          <p:cNvSpPr>
            <a:spLocks noGrp="1"/>
          </p:cNvSpPr>
          <p:nvPr>
            <p:ph type="pic" sz="quarter" idx="10"/>
          </p:nvPr>
        </p:nvSpPr>
        <p:spPr>
          <a:xfrm>
            <a:off x="0" y="3126633"/>
            <a:ext cx="9144000" cy="201686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35" name="Text 1"/>
          <p:cNvSpPr>
            <a:spLocks noGrp="1"/>
          </p:cNvSpPr>
          <p:nvPr>
            <p:ph type="body" sz="quarter" idx="22" hasCustomPrompt="1"/>
          </p:nvPr>
        </p:nvSpPr>
        <p:spPr>
          <a:xfrm>
            <a:off x="4734295" y="3503566"/>
            <a:ext cx="2700000" cy="409259"/>
          </a:xfrm>
        </p:spPr>
        <p:txBody>
          <a:bodyPr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34" name="Text 2"/>
          <p:cNvSpPr>
            <a:spLocks noGrp="1"/>
          </p:cNvSpPr>
          <p:nvPr>
            <p:ph type="body" sz="quarter" idx="21" hasCustomPrompt="1"/>
          </p:nvPr>
        </p:nvSpPr>
        <p:spPr>
          <a:xfrm>
            <a:off x="4741676" y="3090354"/>
            <a:ext cx="2700000" cy="409259"/>
          </a:xfrm>
        </p:spPr>
        <p:txBody>
          <a:bodyPr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33" name="Text 3"/>
          <p:cNvSpPr>
            <a:spLocks noGrp="1"/>
          </p:cNvSpPr>
          <p:nvPr>
            <p:ph type="body" sz="quarter" idx="20" hasCustomPrompt="1"/>
          </p:nvPr>
        </p:nvSpPr>
        <p:spPr>
          <a:xfrm>
            <a:off x="4741439" y="2674704"/>
            <a:ext cx="2700000" cy="409259"/>
          </a:xfrm>
        </p:spPr>
        <p:txBody>
          <a:bodyPr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38" name="Text 4"/>
          <p:cNvSpPr>
            <a:spLocks noGrp="1"/>
          </p:cNvSpPr>
          <p:nvPr>
            <p:ph type="body" sz="quarter" idx="25" hasCustomPrompt="1"/>
          </p:nvPr>
        </p:nvSpPr>
        <p:spPr>
          <a:xfrm>
            <a:off x="1245871" y="3934776"/>
            <a:ext cx="2700000" cy="409259"/>
          </a:xfrm>
        </p:spPr>
        <p:txBody>
          <a:bodyPr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37" name="Text 5"/>
          <p:cNvSpPr>
            <a:spLocks noGrp="1"/>
          </p:cNvSpPr>
          <p:nvPr>
            <p:ph type="body" sz="quarter" idx="24" hasCustomPrompt="1"/>
          </p:nvPr>
        </p:nvSpPr>
        <p:spPr>
          <a:xfrm>
            <a:off x="1245871" y="3516030"/>
            <a:ext cx="2700000" cy="409259"/>
          </a:xfrm>
        </p:spPr>
        <p:txBody>
          <a:bodyPr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36" name="Text 6"/>
          <p:cNvSpPr>
            <a:spLocks noGrp="1"/>
          </p:cNvSpPr>
          <p:nvPr>
            <p:ph type="body" sz="quarter" idx="23" hasCustomPrompt="1"/>
          </p:nvPr>
        </p:nvSpPr>
        <p:spPr>
          <a:xfrm>
            <a:off x="1245871" y="3095376"/>
            <a:ext cx="2700000" cy="409259"/>
          </a:xfrm>
        </p:spPr>
        <p:txBody>
          <a:bodyPr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39" name="Text 7"/>
          <p:cNvSpPr>
            <a:spLocks noGrp="1"/>
          </p:cNvSpPr>
          <p:nvPr>
            <p:ph type="body" sz="quarter" idx="26" hasCustomPrompt="1"/>
          </p:nvPr>
        </p:nvSpPr>
        <p:spPr>
          <a:xfrm>
            <a:off x="1245871" y="2674704"/>
            <a:ext cx="2700000" cy="409259"/>
          </a:xfrm>
        </p:spPr>
        <p:txBody>
          <a:bodyPr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29" name="Text 8"/>
          <p:cNvSpPr>
            <a:spLocks noGrp="1"/>
          </p:cNvSpPr>
          <p:nvPr>
            <p:ph type="body" sz="quarter" idx="16" hasCustomPrompt="1"/>
          </p:nvPr>
        </p:nvSpPr>
        <p:spPr>
          <a:xfrm>
            <a:off x="5154145" y="1929469"/>
            <a:ext cx="2258720" cy="520838"/>
          </a:xfrm>
        </p:spPr>
        <p:txBody>
          <a:bodyPr anchor="ctr">
            <a:noAutofit/>
          </a:bodyPr>
          <a:lstStyle>
            <a:lvl1pPr marL="0" algn="l" defTabSz="685154" rtl="0" eaLnBrk="1" latinLnBrk="0" hangingPunct="1">
              <a:lnSpc>
                <a:spcPct val="100000"/>
              </a:lnSpc>
              <a:spcBef>
                <a:spcPts val="338"/>
              </a:spcBef>
              <a:spcAft>
                <a:spcPts val="338"/>
              </a:spcAft>
              <a:defRPr lang="ru-RU" sz="1800" kern="1200" dirty="0">
                <a:solidFill>
                  <a:srgbClr val="595959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4" name="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1672411" y="1926282"/>
            <a:ext cx="2266316" cy="524026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lang="ru-RU" sz="1800" kern="1200" baseline="0" dirty="0">
                <a:solidFill>
                  <a:srgbClr val="595959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lvl="0" indent="0" algn="l" defTabSz="685154" rtl="0" eaLnBrk="1" latinLnBrk="0" hangingPunct="1">
              <a:lnSpc>
                <a:spcPct val="130000"/>
              </a:lnSpc>
              <a:spcBef>
                <a:spcPts val="338"/>
              </a:spcBef>
              <a:spcAft>
                <a:spcPts val="338"/>
              </a:spcAft>
              <a:buFont typeface="Arial" panose="020B0604020202020204" pitchFamily="34" charset="0"/>
              <a:buNone/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13" name="Title"/>
          <p:cNvSpPr>
            <a:spLocks noGrp="1"/>
          </p:cNvSpPr>
          <p:nvPr>
            <p:ph type="title" hasCustomPrompt="1"/>
          </p:nvPr>
        </p:nvSpPr>
        <p:spPr>
          <a:xfrm>
            <a:off x="647701" y="289657"/>
            <a:ext cx="5992620" cy="787862"/>
          </a:xfrm>
          <a:prstGeom prst="rect">
            <a:avLst/>
          </a:prstGeom>
        </p:spPr>
        <p:txBody>
          <a:bodyPr vert="horz" lIns="68523" tIns="34289" rIns="68523" bIns="34289" rtlCol="0" anchor="b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153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/50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1"/>
          <p:cNvSpPr>
            <a:spLocks noGrp="1"/>
          </p:cNvSpPr>
          <p:nvPr>
            <p:ph type="pic" sz="quarter" idx="17"/>
          </p:nvPr>
        </p:nvSpPr>
        <p:spPr>
          <a:xfrm>
            <a:off x="-784" y="2559502"/>
            <a:ext cx="9144783" cy="258399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6" name="Text 1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1275606"/>
            <a:ext cx="5891555" cy="944349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lang="ru-RU" sz="1800" kern="1200" dirty="0">
                <a:solidFill>
                  <a:srgbClr val="595959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647701" y="289657"/>
            <a:ext cx="5992620" cy="787862"/>
          </a:xfrm>
          <a:prstGeom prst="rect">
            <a:avLst/>
          </a:prstGeom>
        </p:spPr>
        <p:txBody>
          <a:bodyPr vert="horz" lIns="68523" tIns="34289" rIns="68523" bIns="34289" rtlCol="0" anchor="b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164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/60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1"/>
          <p:cNvSpPr>
            <a:spLocks noGrp="1"/>
          </p:cNvSpPr>
          <p:nvPr>
            <p:ph type="pic" sz="quarter" idx="17"/>
          </p:nvPr>
        </p:nvSpPr>
        <p:spPr>
          <a:xfrm>
            <a:off x="755424" y="1538416"/>
            <a:ext cx="3436416" cy="360508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15" name="Text 1"/>
          <p:cNvSpPr>
            <a:spLocks noGrp="1"/>
          </p:cNvSpPr>
          <p:nvPr>
            <p:ph type="body" sz="quarter" idx="26" hasCustomPrompt="1"/>
          </p:nvPr>
        </p:nvSpPr>
        <p:spPr>
          <a:xfrm>
            <a:off x="2684972" y="4348728"/>
            <a:ext cx="4859502" cy="466456"/>
          </a:xfrm>
        </p:spPr>
        <p:txBody>
          <a:bodyPr anchor="ctr"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None/>
              <a:defRPr lang="ru-RU" sz="1200" kern="1200" dirty="0">
                <a:solidFill>
                  <a:srgbClr val="595959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17" name="Text 2"/>
          <p:cNvSpPr>
            <a:spLocks noGrp="1"/>
          </p:cNvSpPr>
          <p:nvPr>
            <p:ph type="body" sz="quarter" idx="16" hasCustomPrompt="1"/>
          </p:nvPr>
        </p:nvSpPr>
        <p:spPr>
          <a:xfrm>
            <a:off x="4740272" y="1842439"/>
            <a:ext cx="3633295" cy="2216204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lang="ru-RU" sz="1200" kern="1200" dirty="0">
                <a:solidFill>
                  <a:srgbClr val="595959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647701" y="289657"/>
            <a:ext cx="5992620" cy="787862"/>
          </a:xfrm>
          <a:prstGeom prst="rect">
            <a:avLst/>
          </a:prstGeom>
        </p:spPr>
        <p:txBody>
          <a:bodyPr vert="horz" lIns="68523" tIns="34289" rIns="68523" bIns="34289" rtlCol="0" anchor="b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128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/40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1"/>
          <p:cNvSpPr>
            <a:spLocks noGrp="1"/>
          </p:cNvSpPr>
          <p:nvPr>
            <p:ph type="pic" sz="quarter" idx="17"/>
          </p:nvPr>
        </p:nvSpPr>
        <p:spPr>
          <a:xfrm>
            <a:off x="-784" y="2953303"/>
            <a:ext cx="9144783" cy="219023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6" name="Text 1"/>
          <p:cNvSpPr>
            <a:spLocks noGrp="1"/>
          </p:cNvSpPr>
          <p:nvPr>
            <p:ph type="body" sz="quarter" idx="16" hasCustomPrompt="1"/>
          </p:nvPr>
        </p:nvSpPr>
        <p:spPr>
          <a:xfrm>
            <a:off x="611560" y="1275606"/>
            <a:ext cx="5696579" cy="1439649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lang="ru-RU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647701" y="289657"/>
            <a:ext cx="5992620" cy="787862"/>
          </a:xfrm>
          <a:prstGeom prst="rect">
            <a:avLst/>
          </a:prstGeom>
        </p:spPr>
        <p:txBody>
          <a:bodyPr vert="horz" lIns="68523" tIns="34289" rIns="68523" bIns="34289" rtlCol="0" anchor="b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923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urse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1"/>
          <p:cNvSpPr>
            <a:spLocks noGrp="1"/>
          </p:cNvSpPr>
          <p:nvPr>
            <p:ph type="body" sz="quarter" idx="24" hasCustomPrompt="1"/>
          </p:nvPr>
        </p:nvSpPr>
        <p:spPr>
          <a:xfrm>
            <a:off x="5471111" y="3829247"/>
            <a:ext cx="3240000" cy="486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4" name="Text 2"/>
          <p:cNvSpPr>
            <a:spLocks noGrp="1"/>
          </p:cNvSpPr>
          <p:nvPr>
            <p:ph type="body" sz="quarter" idx="23" hasCustomPrompt="1"/>
          </p:nvPr>
        </p:nvSpPr>
        <p:spPr>
          <a:xfrm>
            <a:off x="5471111" y="2987314"/>
            <a:ext cx="3240000" cy="486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3" name="Text 3"/>
          <p:cNvSpPr>
            <a:spLocks noGrp="1"/>
          </p:cNvSpPr>
          <p:nvPr>
            <p:ph type="body" sz="quarter" idx="22" hasCustomPrompt="1"/>
          </p:nvPr>
        </p:nvSpPr>
        <p:spPr>
          <a:xfrm>
            <a:off x="5471111" y="2193283"/>
            <a:ext cx="3240000" cy="486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2" name="Text 4"/>
          <p:cNvSpPr>
            <a:spLocks noGrp="1"/>
          </p:cNvSpPr>
          <p:nvPr>
            <p:ph type="body" sz="quarter" idx="21" hasCustomPrompt="1"/>
          </p:nvPr>
        </p:nvSpPr>
        <p:spPr>
          <a:xfrm>
            <a:off x="1232007" y="3829247"/>
            <a:ext cx="3240000" cy="486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1" name="Text 5"/>
          <p:cNvSpPr>
            <a:spLocks noGrp="1"/>
          </p:cNvSpPr>
          <p:nvPr>
            <p:ph type="body" sz="quarter" idx="20" hasCustomPrompt="1"/>
          </p:nvPr>
        </p:nvSpPr>
        <p:spPr>
          <a:xfrm>
            <a:off x="1232007" y="3016480"/>
            <a:ext cx="3240000" cy="486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9" name="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1232657" y="2201171"/>
            <a:ext cx="3240000" cy="486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0" name="Text 7"/>
          <p:cNvSpPr>
            <a:spLocks noGrp="1"/>
          </p:cNvSpPr>
          <p:nvPr>
            <p:ph type="body" sz="quarter" idx="19" hasCustomPrompt="1"/>
          </p:nvPr>
        </p:nvSpPr>
        <p:spPr>
          <a:xfrm>
            <a:off x="597320" y="1513146"/>
            <a:ext cx="7897791" cy="502174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59595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7" name="Title"/>
          <p:cNvSpPr>
            <a:spLocks noGrp="1"/>
          </p:cNvSpPr>
          <p:nvPr>
            <p:ph type="title" hasCustomPrompt="1"/>
          </p:nvPr>
        </p:nvSpPr>
        <p:spPr>
          <a:xfrm>
            <a:off x="611560" y="195486"/>
            <a:ext cx="7918031" cy="852593"/>
          </a:xfrm>
        </p:spPr>
        <p:txBody>
          <a:bodyPr anchor="b">
            <a:noAutofit/>
          </a:bodyPr>
          <a:lstStyle>
            <a:lvl1pPr>
              <a:defRPr sz="2700">
                <a:solidFill>
                  <a:srgbClr val="003C67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19" name="Rectangle 1"/>
          <p:cNvSpPr/>
          <p:nvPr userDrawn="1"/>
        </p:nvSpPr>
        <p:spPr>
          <a:xfrm>
            <a:off x="729000" y="1160738"/>
            <a:ext cx="413428" cy="27000"/>
          </a:xfrm>
          <a:prstGeom prst="rect">
            <a:avLst/>
          </a:prstGeom>
          <a:solidFill>
            <a:srgbClr val="E47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5" tIns="34289" rIns="68525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59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/60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"/>
          <p:cNvSpPr>
            <a:spLocks noGrp="1"/>
          </p:cNvSpPr>
          <p:nvPr>
            <p:ph type="pic" idx="1" hasCustomPrompt="1"/>
          </p:nvPr>
        </p:nvSpPr>
        <p:spPr>
          <a:xfrm>
            <a:off x="4223000" y="1456443"/>
            <a:ext cx="4250109" cy="301646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767" indent="0">
              <a:buNone/>
              <a:defRPr sz="2100"/>
            </a:lvl2pPr>
            <a:lvl3pPr marL="685545" indent="0">
              <a:buNone/>
              <a:defRPr sz="1800"/>
            </a:lvl3pPr>
            <a:lvl4pPr marL="1028318" indent="0">
              <a:buNone/>
              <a:defRPr sz="1500"/>
            </a:lvl4pPr>
            <a:lvl5pPr marL="1371090" indent="0">
              <a:buNone/>
              <a:defRPr sz="1500"/>
            </a:lvl5pPr>
            <a:lvl6pPr marL="1713869" indent="0">
              <a:buNone/>
              <a:defRPr sz="1500"/>
            </a:lvl6pPr>
            <a:lvl7pPr marL="2056634" indent="0">
              <a:buNone/>
              <a:defRPr sz="1500"/>
            </a:lvl7pPr>
            <a:lvl8pPr marL="2399400" indent="0">
              <a:buNone/>
              <a:defRPr sz="1500"/>
            </a:lvl8pPr>
            <a:lvl9pPr marL="2742167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4" name="Text 1"/>
          <p:cNvSpPr>
            <a:spLocks noGrp="1"/>
          </p:cNvSpPr>
          <p:nvPr>
            <p:ph type="body" sz="half" idx="2" hasCustomPrompt="1"/>
          </p:nvPr>
        </p:nvSpPr>
        <p:spPr>
          <a:xfrm>
            <a:off x="628650" y="1456443"/>
            <a:ext cx="3143250" cy="301646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767" indent="0">
              <a:buNone/>
              <a:defRPr sz="1100"/>
            </a:lvl2pPr>
            <a:lvl3pPr marL="685545" indent="0">
              <a:buNone/>
              <a:defRPr sz="900"/>
            </a:lvl3pPr>
            <a:lvl4pPr marL="1028318" indent="0">
              <a:buNone/>
              <a:defRPr sz="800"/>
            </a:lvl4pPr>
            <a:lvl5pPr marL="1371090" indent="0">
              <a:buNone/>
              <a:defRPr sz="800"/>
            </a:lvl5pPr>
            <a:lvl6pPr marL="1713869" indent="0">
              <a:buNone/>
              <a:defRPr sz="800"/>
            </a:lvl6pPr>
            <a:lvl7pPr marL="2056634" indent="0">
              <a:buNone/>
              <a:defRPr sz="800"/>
            </a:lvl7pPr>
            <a:lvl8pPr marL="2399400" indent="0">
              <a:buNone/>
              <a:defRPr sz="800"/>
            </a:lvl8pPr>
            <a:lvl9pPr marL="2742167" indent="0">
              <a:buNone/>
              <a:defRPr sz="800"/>
            </a:lvl9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8" name="Title"/>
          <p:cNvSpPr>
            <a:spLocks noGrp="1"/>
          </p:cNvSpPr>
          <p:nvPr>
            <p:ph type="title" hasCustomPrompt="1"/>
          </p:nvPr>
        </p:nvSpPr>
        <p:spPr>
          <a:xfrm>
            <a:off x="597321" y="90486"/>
            <a:ext cx="7918031" cy="852593"/>
          </a:xfrm>
        </p:spPr>
        <p:txBody>
          <a:bodyPr anchor="b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5" name="Rounded Rectangle  1"/>
          <p:cNvSpPr/>
          <p:nvPr userDrawn="1"/>
        </p:nvSpPr>
        <p:spPr>
          <a:xfrm>
            <a:off x="1" y="195487"/>
            <a:ext cx="7771023" cy="288032"/>
          </a:xfrm>
          <a:prstGeom prst="roundRect">
            <a:avLst>
              <a:gd name="adj" fmla="val 0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Parallelogram  1"/>
          <p:cNvSpPr/>
          <p:nvPr userDrawn="1"/>
        </p:nvSpPr>
        <p:spPr>
          <a:xfrm>
            <a:off x="7777588" y="195487"/>
            <a:ext cx="898868" cy="288032"/>
          </a:xfrm>
          <a:prstGeom prst="parallelogram">
            <a:avLst>
              <a:gd name="adj" fmla="val 34319"/>
            </a:avLst>
          </a:prstGeom>
          <a:solidFill>
            <a:srgbClr val="E47C1D"/>
          </a:solidFill>
          <a:ln w="12700" cap="flat" cmpd="sng" algn="ctr">
            <a:solidFill>
              <a:srgbClr val="EB6300"/>
            </a:solidFill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Parallelogram  2"/>
          <p:cNvSpPr/>
          <p:nvPr userDrawn="1"/>
        </p:nvSpPr>
        <p:spPr>
          <a:xfrm>
            <a:off x="7302387" y="195487"/>
            <a:ext cx="513622" cy="288032"/>
          </a:xfrm>
          <a:prstGeom prst="parallelogram">
            <a:avLst>
              <a:gd name="adj" fmla="val 35044"/>
            </a:avLst>
          </a:prstGeom>
          <a:solidFill>
            <a:srgbClr val="003E6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094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68523" tIns="34289" rIns="68523" bIns="34289" rtlCol="0" anchor="ctr">
            <a:normAutofit/>
          </a:bodyPr>
          <a:lstStyle/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3" name="Text 1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23" tIns="34289" rIns="68523" bIns="34289" rtlCol="0">
            <a:normAutofit/>
          </a:bodyPr>
          <a:lstStyle/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4" name="Rounded Rectangle  1"/>
          <p:cNvSpPr/>
          <p:nvPr userDrawn="1"/>
        </p:nvSpPr>
        <p:spPr>
          <a:xfrm>
            <a:off x="1" y="195487"/>
            <a:ext cx="7771023" cy="288032"/>
          </a:xfrm>
          <a:prstGeom prst="roundRect">
            <a:avLst>
              <a:gd name="adj" fmla="val 0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Parallelogram  1"/>
          <p:cNvSpPr/>
          <p:nvPr userDrawn="1"/>
        </p:nvSpPr>
        <p:spPr>
          <a:xfrm>
            <a:off x="7777588" y="195487"/>
            <a:ext cx="898868" cy="288032"/>
          </a:xfrm>
          <a:prstGeom prst="parallelogram">
            <a:avLst>
              <a:gd name="adj" fmla="val 34319"/>
            </a:avLst>
          </a:prstGeom>
          <a:solidFill>
            <a:srgbClr val="CD6D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Parallelogram  2"/>
          <p:cNvSpPr/>
          <p:nvPr userDrawn="1"/>
        </p:nvSpPr>
        <p:spPr>
          <a:xfrm>
            <a:off x="7302387" y="195487"/>
            <a:ext cx="513622" cy="288032"/>
          </a:xfrm>
          <a:prstGeom prst="parallelogram">
            <a:avLst>
              <a:gd name="adj" fmla="val 35044"/>
            </a:avLst>
          </a:prstGeom>
          <a:solidFill>
            <a:srgbClr val="003C6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Rectangle 1"/>
          <p:cNvSpPr/>
          <p:nvPr userDrawn="1"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CD6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53A48-BB21-49C2-B413-F67C4ACA3EBB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116666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665" r:id="rId3"/>
    <p:sldLayoutId id="2147483668" r:id="rId4"/>
    <p:sldLayoutId id="2147483671" r:id="rId5"/>
    <p:sldLayoutId id="2147483672" r:id="rId6"/>
    <p:sldLayoutId id="2147483673" r:id="rId7"/>
    <p:sldLayoutId id="2147483693" r:id="rId8"/>
    <p:sldLayoutId id="2147483766" r:id="rId9"/>
    <p:sldLayoutId id="2147483767" r:id="rId10"/>
  </p:sldLayoutIdLst>
  <p:hf hdr="0" ftr="0" dt="0"/>
  <p:txStyles>
    <p:titleStyle>
      <a:lvl1pPr algn="l" defTabSz="513893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rgbClr val="003C67"/>
          </a:solidFill>
          <a:latin typeface="+mj-lt"/>
          <a:ea typeface="+mj-ea"/>
          <a:cs typeface="+mj-cs"/>
        </a:defRPr>
      </a:lvl1pPr>
    </p:titleStyle>
    <p:bodyStyle>
      <a:lvl1pPr marL="0" indent="0" algn="l" defTabSz="513893" rtl="0" eaLnBrk="1" latinLnBrk="0" hangingPunct="1">
        <a:lnSpc>
          <a:spcPct val="130000"/>
        </a:lnSpc>
        <a:spcBef>
          <a:spcPts val="563"/>
        </a:spcBef>
        <a:buFont typeface="Arial" panose="020B0604020202020204" pitchFamily="34" charset="0"/>
        <a:buNone/>
        <a:defRPr sz="1800" kern="1200" baseline="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Arial" panose="020B0604020202020204" pitchFamily="34" charset="0"/>
        </a:defRPr>
      </a:lvl1pPr>
      <a:lvl2pPr marL="385421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2330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99258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6186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3133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0042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6989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3936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946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3893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0803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731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59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1570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8515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5461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8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4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8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9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0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1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2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5.xml"/><Relationship Id="rId4" Type="http://schemas.openxmlformats.org/officeDocument/2006/relationships/image" Target="../media/image1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7.xml"/><Relationship Id="rId4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8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9.xml"/><Relationship Id="rId4" Type="http://schemas.openxmlformats.org/officeDocument/2006/relationships/image" Target="../media/image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2.xml"/><Relationship Id="rId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5.xml"/><Relationship Id="rId4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7.xml"/><Relationship Id="rId4" Type="http://schemas.openxmlformats.org/officeDocument/2006/relationships/image" Target="../media/image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8.xml"/><Relationship Id="rId4" Type="http://schemas.openxmlformats.org/officeDocument/2006/relationships/image" Target="../media/image2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9.xml"/><Relationship Id="rId6" Type="http://schemas.openxmlformats.org/officeDocument/2006/relationships/image" Target="../media/image25.png"/><Relationship Id="rId5" Type="http://schemas.openxmlformats.org/officeDocument/2006/relationships/hyperlink" Target="https://guidesst.travailsecuritairenb.ca/index.html" TargetMode="External"/><Relationship Id="rId4" Type="http://schemas.openxmlformats.org/officeDocument/2006/relationships/hyperlink" Target="http://www.travailsecuritairenb.ca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0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5.xml"/><Relationship Id="rId5" Type="http://schemas.openxmlformats.org/officeDocument/2006/relationships/hyperlink" Target="https://pixabay.com/en/thumbs-up-gut-thumb-high-finger-1026529/" TargetMode="Externa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cap="small" dirty="0"/>
              <a:t>La santé et la sécurité au travail : tes droits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58972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00"/>
    </mc:Choice>
    <mc:Fallback xmlns="">
      <p:transition spd="slow" advTm="28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36" y="1161000"/>
            <a:ext cx="3943349" cy="2075951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/>
              <a:t>Première question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i="1" dirty="0"/>
              <a:t>Comment pourrais-je me blesser au travail?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97333" y="206989"/>
            <a:ext cx="7918031" cy="8525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C77"/>
                </a:solidFill>
              </a:rPr>
              <a:t>Es-tu en sécurité à ton travail?</a:t>
            </a:r>
            <a:endParaRPr lang="en-US" sz="2500" dirty="0">
              <a:solidFill>
                <a:srgbClr val="CD6D1C"/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2349" y="1086341"/>
            <a:ext cx="3631490" cy="363149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10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192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000"/>
    </mc:Choice>
    <mc:Fallback xmlns="">
      <p:transition advTm="1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5" y="1456449"/>
            <a:ext cx="7975783" cy="1084654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dirty="0"/>
              <a:t>Tous les salariés ont le…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D6D1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              </a:t>
            </a:r>
            <a:r>
              <a:rPr lang="en-US" sz="28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D6D1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droit d’être informés!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Commen</a:t>
            </a:r>
            <a:r>
              <a:rPr lang="en-US" dirty="0">
                <a:solidFill>
                  <a:srgbClr val="003C77"/>
                </a:solidFill>
              </a:rPr>
              <a:t>t pourrais-je me blesser au travail?</a:t>
            </a:r>
            <a:endParaRPr lang="en-US" sz="2700" dirty="0">
              <a:solidFill>
                <a:srgbClr val="003C7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11</a:t>
            </a:fld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69154C-C48C-413A-B1D1-1AE4640268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15766"/>
            <a:ext cx="1296144" cy="12961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750045-96E6-4EB7-823C-4C960FEFC4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715766"/>
            <a:ext cx="1296144" cy="12961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D9431D-A3D6-4DAB-BEF1-AFA967D406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15766"/>
            <a:ext cx="1296144" cy="12961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37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000"/>
    </mc:Choice>
    <mc:Fallback xmlns="">
      <p:transition advTm="1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4" y="1456449"/>
            <a:ext cx="8058135" cy="3797641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Ton </a:t>
            </a:r>
            <a:r>
              <a:rPr lang="en-US" u="sng" dirty="0"/>
              <a:t>employeur</a:t>
            </a:r>
            <a:r>
              <a:rPr lang="en-US" dirty="0"/>
              <a:t> est responsable de veiller à ta sécurité en :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t’offrant une orientation et une formation adaptées à ton emploi;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t’indiquant les dangers présents au lieu de travail;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t’expliquant les politiques et procédures de sécurité du lieu de travail;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assurant que tu es formé pour utiliser et porter l’équipement de protection individuelle nécessaire pour faire ton travail;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garantissant que tu es bien supervisé.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d’être informé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12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062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6000"/>
    </mc:Choice>
    <mc:Fallback xmlns="">
      <p:transition advTm="46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5" y="1456449"/>
            <a:ext cx="7900926" cy="3951529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Ton </a:t>
            </a:r>
            <a:r>
              <a:rPr lang="en-US" u="sng" dirty="0"/>
              <a:t>superviseur</a:t>
            </a:r>
            <a:r>
              <a:rPr lang="en-US" dirty="0"/>
              <a:t> est responsable de veiller à ta sécurité en :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assurant que tu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te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conformes à la </a:t>
            </a:r>
            <a:r>
              <a:rPr lang="en-US" sz="1800" i="1" dirty="0"/>
              <a:t>Loi sur </a:t>
            </a:r>
            <a:r>
              <a:rPr lang="fr-FR" sz="1800" i="1" dirty="0"/>
              <a:t>l’hygiène et la sécurité au travail </a:t>
            </a:r>
            <a:r>
              <a:rPr lang="fr-FR" sz="1800" dirty="0"/>
              <a:t>et à ses règlements</a:t>
            </a:r>
            <a:r>
              <a:rPr lang="en-US" sz="1800" dirty="0"/>
              <a:t>;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prenant toutes les précautions raisonnables pour te protéger;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t’informant des risques liés à ton travail;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te donnant les renseignements et les instructions nécessaires pour que tu puisses travailler en toute sécurité.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d’être informé </a:t>
            </a:r>
            <a:r>
              <a:rPr lang="en-US" sz="2000" dirty="0">
                <a:solidFill>
                  <a:srgbClr val="003C77"/>
                </a:solidFill>
              </a:rPr>
              <a:t>(suite)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13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80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9000"/>
    </mc:Choice>
    <mc:Fallback xmlns="">
      <p:transition advTm="39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4" y="1456449"/>
            <a:ext cx="8058135" cy="3603741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1800" u="sng" dirty="0"/>
              <a:t>Tu</a:t>
            </a:r>
            <a:r>
              <a:rPr lang="en-US" sz="1800" dirty="0"/>
              <a:t> as un rôle à jouer pour demeurer en sécurité.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fr-FR" sz="1800" dirty="0"/>
              <a:t>Suis toutes les règles et tous les règlements de santé et de sécurité.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fr-FR" sz="1800" dirty="0"/>
              <a:t>Comporte-toi de façon sécuritaire.</a:t>
            </a:r>
            <a:endParaRPr lang="en-US" sz="1800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fr-FR" sz="1800" dirty="0"/>
              <a:t>Renseigne-toi sur les dangers à ton lieu de travail.</a:t>
            </a:r>
            <a:r>
              <a:rPr lang="en-US" sz="1800" dirty="0"/>
              <a:t>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fr-FR" sz="1800" dirty="0"/>
              <a:t>Signale toute blessure, tout danger ou toute condition de travail dangereuse à ton superviseur.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fr-FR" sz="1800" dirty="0"/>
              <a:t>Porte l’équipement de protection individuelle nécessaire au travail.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d’être informé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14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977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4000"/>
    </mc:Choice>
    <mc:Fallback xmlns="">
      <p:transition advTm="44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d’être </a:t>
            </a:r>
            <a:r>
              <a:rPr lang="fr-CA" sz="2700" dirty="0">
                <a:solidFill>
                  <a:srgbClr val="003C77"/>
                </a:solidFill>
              </a:rPr>
              <a:t>informé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15</a:t>
            </a:fld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846900-1A97-4843-9B93-3A66DDD70B46}"/>
              </a:ext>
            </a:extLst>
          </p:cNvPr>
          <p:cNvSpPr/>
          <p:nvPr/>
        </p:nvSpPr>
        <p:spPr>
          <a:xfrm>
            <a:off x="935714" y="1949458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D6D1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7BB256E-7DF2-4BC5-8D48-5DC6328AF24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1604714"/>
            <a:ext cx="1656184" cy="145495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B038880-0230-4D4D-BA47-0ED98A74159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7731" y="1613344"/>
            <a:ext cx="2160305" cy="14376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51FAAD-FE90-4DD3-B7A7-397110EE815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1156" y="1658548"/>
            <a:ext cx="1597688" cy="131265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4F77DA4-7C0D-402C-932D-E739697557A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1317" y="3308119"/>
            <a:ext cx="1600806" cy="14376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ECF9DD1-FDAE-411B-B69F-462610E0FCF4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7883" y="3219822"/>
            <a:ext cx="1702515" cy="14034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1548CF-BEAD-4433-835C-385B78640C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7542" y="1658548"/>
            <a:ext cx="1489142" cy="14815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26467F-B39D-4CA0-AD76-0CB618B13E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9755" y="3452813"/>
            <a:ext cx="1686972" cy="1352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227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0000"/>
    </mc:Choice>
    <mc:Fallback xmlns="">
      <p:transition advTm="9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62973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Exercice pratique 1 : Trouver les dangers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16</a:t>
            </a:fld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F700B1-90F9-4FE2-AB63-98664B3A81E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32384" y="945304"/>
            <a:ext cx="6351984" cy="42279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733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62973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Exercice pratique 1 : Trouver les dangers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17</a:t>
            </a:fld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F700B1-90F9-4FE2-AB63-98664B3A81E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32384" y="945304"/>
            <a:ext cx="6351984" cy="422793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55D167-CC1D-488E-AE6B-EF256026AC71}"/>
              </a:ext>
            </a:extLst>
          </p:cNvPr>
          <p:cNvSpPr/>
          <p:nvPr/>
        </p:nvSpPr>
        <p:spPr>
          <a:xfrm>
            <a:off x="6372200" y="2309366"/>
            <a:ext cx="864096" cy="79208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41F910-371C-43F2-9F51-3FA6B77DF80D}"/>
              </a:ext>
            </a:extLst>
          </p:cNvPr>
          <p:cNvSpPr/>
          <p:nvPr/>
        </p:nvSpPr>
        <p:spPr>
          <a:xfrm>
            <a:off x="4523845" y="3051749"/>
            <a:ext cx="1025302" cy="39416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13F2E8A-9291-418D-9BBC-27BD64BCBC16}"/>
              </a:ext>
            </a:extLst>
          </p:cNvPr>
          <p:cNvSpPr/>
          <p:nvPr/>
        </p:nvSpPr>
        <p:spPr>
          <a:xfrm>
            <a:off x="6769668" y="3024972"/>
            <a:ext cx="826668" cy="674849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86A7649-3546-4E47-904C-C7BFD116A16E}"/>
              </a:ext>
            </a:extLst>
          </p:cNvPr>
          <p:cNvSpPr/>
          <p:nvPr/>
        </p:nvSpPr>
        <p:spPr>
          <a:xfrm>
            <a:off x="5729655" y="3843837"/>
            <a:ext cx="714553" cy="79208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C5D127-B06D-462A-BD0E-8F51B00D9F75}"/>
              </a:ext>
            </a:extLst>
          </p:cNvPr>
          <p:cNvSpPr/>
          <p:nvPr/>
        </p:nvSpPr>
        <p:spPr>
          <a:xfrm>
            <a:off x="3059832" y="2979741"/>
            <a:ext cx="864096" cy="115212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90006F-E5B9-44D7-92C1-5CDADC8C4B0F}"/>
              </a:ext>
            </a:extLst>
          </p:cNvPr>
          <p:cNvSpPr/>
          <p:nvPr/>
        </p:nvSpPr>
        <p:spPr>
          <a:xfrm>
            <a:off x="1979712" y="2297549"/>
            <a:ext cx="1152128" cy="1330264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1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5" y="1456449"/>
            <a:ext cx="7918650" cy="1187695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À ton tour…</a:t>
            </a:r>
          </a:p>
          <a:p>
            <a:pPr>
              <a:spcAft>
                <a:spcPts val="1800"/>
              </a:spcAft>
            </a:pPr>
            <a:r>
              <a:rPr lang="fr-FR" sz="1800" dirty="0"/>
              <a:t>Remplis le tableau d’évaluation des dangers pour la photo à la prochaine diapositive. </a:t>
            </a: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Exercice pratique 1 : Trouver les dangers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18</a:t>
            </a:fld>
            <a:endParaRPr lang="en-CA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32A3FAC-62DC-4A43-A4A4-6F785A5C50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863488"/>
              </p:ext>
            </p:extLst>
          </p:nvPr>
        </p:nvGraphicFramePr>
        <p:xfrm>
          <a:off x="950260" y="2873824"/>
          <a:ext cx="7078122" cy="1930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9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52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Qu’est-ce qui pourrait se produire?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Comment peut-on éliminer le danger?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439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439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3356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Content Placeholder 3">
            <a:extLst>
              <a:ext uri="{FF2B5EF4-FFF2-40B4-BE49-F238E27FC236}">
                <a16:creationId xmlns:a16="http://schemas.microsoft.com/office/drawing/2014/main" id="{C5F7E7A9-35E5-49C7-9198-2EB8D1D33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980" y="942566"/>
            <a:ext cx="6192688" cy="419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62973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Exercice pratique 1 : Trouver les dangers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19</a:t>
            </a:fld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DBD96C-CB2F-4AE0-B56F-29A9B29B8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4880528"/>
            <a:ext cx="1410484" cy="2629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781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729000" y="1664832"/>
            <a:ext cx="7957800" cy="2485678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2050" dirty="0"/>
              <a:t>Veuillez prendre note que cette présentation a pour but de sensibiliser les jeunes qui commencent un stage ou un emploi à temps partiel à la santé et à la sécurité au travail. Cette présentation ne remplace pas l’orientation et la formation des nouveaux salariés que les employeurs doivent fournir en vertu de la </a:t>
            </a:r>
            <a:r>
              <a:rPr lang="fr-FR" sz="2050" i="1" dirty="0"/>
              <a:t>Loi sur l’hygiène et la sécurité au travail</a:t>
            </a:r>
            <a:r>
              <a:rPr lang="fr-FR" sz="2050" dirty="0"/>
              <a:t>.</a:t>
            </a:r>
            <a:endParaRPr lang="en-US" sz="205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2984" y="195486"/>
            <a:ext cx="7918031" cy="852593"/>
          </a:xfrm>
        </p:spPr>
        <p:txBody>
          <a:bodyPr>
            <a:normAutofit/>
          </a:bodyPr>
          <a:lstStyle/>
          <a:p>
            <a:r>
              <a:rPr lang="fr-FR" dirty="0"/>
              <a:t>Avertissement</a:t>
            </a:r>
            <a:endParaRPr lang="en-US" dirty="0">
              <a:solidFill>
                <a:srgbClr val="003C7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754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5000"/>
    </mc:Choice>
    <mc:Fallback xmlns="">
      <p:transition advTm="3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Content Placeholder 3">
            <a:extLst>
              <a:ext uri="{FF2B5EF4-FFF2-40B4-BE49-F238E27FC236}">
                <a16:creationId xmlns:a16="http://schemas.microsoft.com/office/drawing/2014/main" id="{C5F7E7A9-35E5-49C7-9198-2EB8D1D33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980" y="942566"/>
            <a:ext cx="6192688" cy="419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62973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Exercice pratique 1 : Trouver les dangers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20</a:t>
            </a:fld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DBD96C-CB2F-4AE0-B56F-29A9B29B8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4880528"/>
            <a:ext cx="1410484" cy="26297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3894DF0-EDD7-45F1-9DCC-7C1C8E2FED97}"/>
              </a:ext>
            </a:extLst>
          </p:cNvPr>
          <p:cNvSpPr/>
          <p:nvPr/>
        </p:nvSpPr>
        <p:spPr>
          <a:xfrm>
            <a:off x="4716016" y="939320"/>
            <a:ext cx="1440160" cy="127238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9252763-33C2-4A73-A126-9C27A238E3E8}"/>
              </a:ext>
            </a:extLst>
          </p:cNvPr>
          <p:cNvSpPr/>
          <p:nvPr/>
        </p:nvSpPr>
        <p:spPr>
          <a:xfrm>
            <a:off x="6474714" y="4148497"/>
            <a:ext cx="1080120" cy="75608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541AD61-89FB-4FF0-B5F2-441F2D87F1E7}"/>
              </a:ext>
            </a:extLst>
          </p:cNvPr>
          <p:cNvSpPr/>
          <p:nvPr/>
        </p:nvSpPr>
        <p:spPr>
          <a:xfrm>
            <a:off x="2000512" y="1059582"/>
            <a:ext cx="1179477" cy="180660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0959906-49CA-4A2B-ADC2-83EF4B5B33E2}"/>
              </a:ext>
            </a:extLst>
          </p:cNvPr>
          <p:cNvSpPr/>
          <p:nvPr/>
        </p:nvSpPr>
        <p:spPr>
          <a:xfrm>
            <a:off x="4542324" y="4100899"/>
            <a:ext cx="749756" cy="75608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5BD4DDC-8CD0-4373-9AB4-2E0334466127}"/>
              </a:ext>
            </a:extLst>
          </p:cNvPr>
          <p:cNvSpPr/>
          <p:nvPr/>
        </p:nvSpPr>
        <p:spPr>
          <a:xfrm>
            <a:off x="2123728" y="3106819"/>
            <a:ext cx="1080120" cy="20334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6BF3733-F675-46C1-AA02-E2A2CD8F80E8}"/>
              </a:ext>
            </a:extLst>
          </p:cNvPr>
          <p:cNvSpPr/>
          <p:nvPr/>
        </p:nvSpPr>
        <p:spPr>
          <a:xfrm>
            <a:off x="3280234" y="3454223"/>
            <a:ext cx="498239" cy="75608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447DC18-B705-4AC0-A517-241EA5B84238}"/>
              </a:ext>
            </a:extLst>
          </p:cNvPr>
          <p:cNvSpPr/>
          <p:nvPr/>
        </p:nvSpPr>
        <p:spPr>
          <a:xfrm>
            <a:off x="3930249" y="3219822"/>
            <a:ext cx="641751" cy="4812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CF03597-0122-4385-8C88-A44717620A7A}"/>
              </a:ext>
            </a:extLst>
          </p:cNvPr>
          <p:cNvSpPr/>
          <p:nvPr/>
        </p:nvSpPr>
        <p:spPr>
          <a:xfrm>
            <a:off x="4076328" y="2777962"/>
            <a:ext cx="498239" cy="4812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516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582256" y="1788689"/>
            <a:ext cx="4702687" cy="1655323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dirty="0"/>
              <a:t>Le fait d’être au courant des nombreuses façons dont tu pourrais te blesser au travail peut t’aider à demeurer en sécurité.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N’oublie pas… Tu as le droit d’être informé!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21</a:t>
            </a:fld>
            <a:endParaRPr lang="en-CA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6C0F3B5-7D2E-4AA5-9E9F-39434B52DE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2" b="6192"/>
          <a:stretch>
            <a:fillRect/>
          </a:stretch>
        </p:blipFill>
        <p:spPr>
          <a:xfrm>
            <a:off x="5286686" y="1791591"/>
            <a:ext cx="2536513" cy="22224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955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00"/>
    </mc:Choice>
    <mc:Fallback xmlns="">
      <p:transition advTm="14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7">
            <a:extLst>
              <a:ext uri="{FF2B5EF4-FFF2-40B4-BE49-F238E27FC236}">
                <a16:creationId xmlns:a16="http://schemas.microsoft.com/office/drawing/2014/main" id="{CFD527C2-A7E7-43BB-938B-752C6D9F52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2349" y="1086341"/>
            <a:ext cx="3631490" cy="3631490"/>
          </a:xfrm>
          <a:prstGeom prst="rect">
            <a:avLst/>
          </a:prstGeom>
        </p:spPr>
      </p:pic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36" y="1161000"/>
            <a:ext cx="4807460" cy="2320826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/>
              <a:t>Deuxième question</a:t>
            </a:r>
          </a:p>
          <a:p>
            <a:pPr marL="0" lvl="1" indent="0">
              <a:lnSpc>
                <a:spcPct val="130000"/>
              </a:lnSpc>
              <a:spcBef>
                <a:spcPts val="600"/>
              </a:spcBef>
              <a:buClr>
                <a:srgbClr val="003E69"/>
              </a:buClr>
              <a:buNone/>
            </a:pPr>
            <a:r>
              <a:rPr lang="en-US" sz="2400" b="1" i="1" dirty="0">
                <a:cs typeface="Arial" panose="020B0604020202020204" pitchFamily="34" charset="0"/>
              </a:rPr>
              <a:t>Ai-je un mot à dire au sujet de ma sécurité au travail? 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97333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C77"/>
                </a:solidFill>
              </a:rPr>
              <a:t>Es-tu en sécurité à ton travail?</a:t>
            </a:r>
            <a:endParaRPr lang="en-US" sz="2500" dirty="0">
              <a:solidFill>
                <a:srgbClr val="CD6D1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22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082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00"/>
    </mc:Choice>
    <mc:Fallback xmlns="">
      <p:transition advTm="14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5" y="1456449"/>
            <a:ext cx="7975783" cy="1084654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dirty="0"/>
              <a:t>Tous les salariés ont le…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D6D1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              </a:t>
            </a:r>
            <a:r>
              <a:rPr lang="en-US" sz="28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D6D1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droit de participer!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352299"/>
            <a:ext cx="8532440" cy="852593"/>
          </a:xfrm>
        </p:spPr>
        <p:txBody>
          <a:bodyPr>
            <a:normAutofit/>
          </a:bodyPr>
          <a:lstStyle/>
          <a:p>
            <a:r>
              <a:rPr lang="fr-FR" sz="2500" dirty="0">
                <a:solidFill>
                  <a:srgbClr val="003C77"/>
                </a:solidFill>
              </a:rPr>
              <a:t>Ai-je un mot à dire au sujet de ma sécurité au travail?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23</a:t>
            </a:fld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69154C-C48C-413A-B1D1-1AE4640268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15766"/>
            <a:ext cx="1296144" cy="12961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750045-96E6-4EB7-823C-4C960FEFC4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715766"/>
            <a:ext cx="1296144" cy="12961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D9431D-A3D6-4DAB-BEF1-AFA967D406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15766"/>
            <a:ext cx="1296144" cy="12961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068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/>
    </mc:Choice>
    <mc:Fallback xmlns="">
      <p:transition advTm="8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5" y="1456449"/>
            <a:ext cx="5167471" cy="3262109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200" dirty="0"/>
              <a:t>La participation peut comprendre :</a:t>
            </a:r>
          </a:p>
          <a:p>
            <a:pPr marL="180975" lvl="1" indent="-180975"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parler de la sécurité;</a:t>
            </a:r>
          </a:p>
          <a:p>
            <a:pPr marL="180975" lvl="1" indent="-180975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exprimer tes inquiétudes ou poser des questions au sujet de la sécurité;</a:t>
            </a:r>
          </a:p>
          <a:p>
            <a:pPr marL="180975" lvl="1" indent="-180975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faire des suggestions au sujet de la sécurité.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de participer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24</a:t>
            </a:fld>
            <a:endParaRPr lang="en-CA" dirty="0"/>
          </a:p>
        </p:txBody>
      </p:sp>
      <p:pic>
        <p:nvPicPr>
          <p:cNvPr id="3074" name="Picture 2" descr="Idea, Pointing, Raise Hand, Raise, Question, Answer">
            <a:extLst>
              <a:ext uri="{FF2B5EF4-FFF2-40B4-BE49-F238E27FC236}">
                <a16:creationId xmlns:a16="http://schemas.microsoft.com/office/drawing/2014/main" id="{5FB127F3-41AB-49CF-9E6F-9695448E0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989" y="1923678"/>
            <a:ext cx="2883459" cy="192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56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4" y="1456449"/>
            <a:ext cx="4879440" cy="2963566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200" dirty="0"/>
              <a:t>Voici deux façons officielles de </a:t>
            </a:r>
            <a:r>
              <a:rPr lang="en-CA" sz="2200" dirty="0"/>
              <a:t>participer 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Faire partie du comité mixte d’hygiène et de sécurité.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Agir comme délégué à l’hygiène et à la sécurité.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de participer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25</a:t>
            </a:fld>
            <a:endParaRPr lang="en-CA" dirty="0"/>
          </a:p>
        </p:txBody>
      </p:sp>
      <p:pic>
        <p:nvPicPr>
          <p:cNvPr id="4100" name="Picture 4" descr="Meeting, Team, Workplace, Group">
            <a:extLst>
              <a:ext uri="{FF2B5EF4-FFF2-40B4-BE49-F238E27FC236}">
                <a16:creationId xmlns:a16="http://schemas.microsoft.com/office/drawing/2014/main" id="{AC678664-246B-407D-BE8B-593D2D4D6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1851670"/>
            <a:ext cx="2877471" cy="191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709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759761" cy="3272882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Choisis l’énoncé qui termine bien la phrase.</a:t>
            </a:r>
          </a:p>
          <a:p>
            <a:pPr marL="0" indent="0">
              <a:buNone/>
            </a:pPr>
            <a:r>
              <a:rPr lang="en-US" sz="1800" b="1" dirty="0"/>
              <a:t>Tu as le droit de participer à la sécurité à ton lieu de travail :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/>
              <a:t>à condition d’être un salarié à temps plein;</a:t>
            </a:r>
          </a:p>
          <a:p>
            <a:pPr marL="4572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1700" dirty="0"/>
              <a:t>en présentant tes suggestions au superviseur ou au comité mixte d’hygiène et de sécurité;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/>
              <a:t>à condition d’être âgé de plus de 18 ans;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/>
              <a:t>à condition d’être un superviseur.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de participer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26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708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2000"/>
    </mc:Choice>
    <mc:Fallback xmlns="">
      <p:transition advTm="42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759761" cy="3272882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Choisis l’énoncé qui termine bien la phrase.</a:t>
            </a:r>
          </a:p>
          <a:p>
            <a:pPr marL="0" indent="0">
              <a:buNone/>
            </a:pPr>
            <a:r>
              <a:rPr lang="en-US" sz="1800" b="1" dirty="0"/>
              <a:t>Tu as le droit de participer à la sécurité à ton lieu de travail :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/>
              <a:t>à condition d’être un salarié à temps plein;</a:t>
            </a:r>
          </a:p>
          <a:p>
            <a:pPr marL="4572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1700" dirty="0">
                <a:solidFill>
                  <a:srgbClr val="CD6D1C"/>
                </a:solidFill>
              </a:rPr>
              <a:t>en présentant tes suggestions au superviseur ou au comité mixte d’hygiène et de sécurité;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/>
              <a:t>à condition d’être âgé de plus de 18 ans;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/>
              <a:t>à condition d’être un superviseur.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de participer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27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947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687753" cy="3539108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Choisis l’énoncé qui termine bien la phrase.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700" b="1" dirty="0"/>
              <a:t>Une bonne façon de participer à ta sécurité au travail est : </a:t>
            </a:r>
          </a:p>
          <a:p>
            <a:pPr marL="4572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1700" dirty="0"/>
              <a:t>de te porter volontaire afin de faire partie du comité mixte d’hygiène et de sécurité;</a:t>
            </a:r>
          </a:p>
          <a:p>
            <a:pPr marL="4572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1700" dirty="0"/>
              <a:t>d’avoir beaucoup de conversations imaginaires avec ton superviseur;                                                       </a:t>
            </a:r>
          </a:p>
          <a:p>
            <a:pPr marL="4572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1700" dirty="0"/>
              <a:t>de ne pas t’en faire! La participation n’aide pas de toute façon;</a:t>
            </a:r>
          </a:p>
          <a:p>
            <a:pPr marL="4572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1700" dirty="0"/>
              <a:t>de raconter toutes tes inquiétudes au sujet de la sécurité à ton chien.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de participer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28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680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2000"/>
    </mc:Choice>
    <mc:Fallback xmlns="">
      <p:transition advTm="32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471729" cy="3460625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Choisis l’énoncé qui termine bien la phrase.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700" b="1" dirty="0"/>
              <a:t>Une bonne façon de participer à ta sécurité au travail est : </a:t>
            </a:r>
          </a:p>
          <a:p>
            <a:pPr marL="4572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1700" dirty="0">
                <a:solidFill>
                  <a:srgbClr val="CD6D1C"/>
                </a:solidFill>
              </a:rPr>
              <a:t>de te porter volontaire afin de faire partie du comité mixte d’hygiène et de sécurité;</a:t>
            </a:r>
          </a:p>
          <a:p>
            <a:pPr marL="4572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1700" dirty="0"/>
              <a:t>d’avoir beaucoup de conversations imaginaires avec ton superviseur;                                                       </a:t>
            </a:r>
          </a:p>
          <a:p>
            <a:pPr marL="4572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1700" dirty="0"/>
              <a:t>de ne pas t’en faire! La participation n’aide pas de toute façon;</a:t>
            </a:r>
          </a:p>
          <a:p>
            <a:pPr marL="4572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1700" dirty="0"/>
              <a:t>de raconter toutes tes inquiétudes au sujet de la sécurité à ton chien.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de participer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29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096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quarter" idx="24"/>
          </p:nvPr>
        </p:nvSpPr>
        <p:spPr>
          <a:xfrm>
            <a:off x="5436096" y="3501148"/>
            <a:ext cx="3555367" cy="726786"/>
          </a:xfrm>
        </p:spPr>
        <p:txBody>
          <a:bodyPr/>
          <a:lstStyle/>
          <a:p>
            <a:r>
              <a:rPr lang="fr-CA" sz="1600" dirty="0">
                <a:solidFill>
                  <a:srgbClr val="003C77"/>
                </a:solidFill>
                <a:latin typeface="+mj-lt"/>
              </a:rPr>
              <a:t>Ressources</a:t>
            </a:r>
          </a:p>
          <a:p>
            <a:endParaRPr lang="ru-RU" sz="1600" dirty="0">
              <a:solidFill>
                <a:srgbClr val="003C77"/>
              </a:solidFill>
              <a:latin typeface="+mj-lt"/>
            </a:endParaRPr>
          </a:p>
        </p:txBody>
      </p:sp>
      <p:sp>
        <p:nvSpPr>
          <p:cNvPr id="26" name="Text 2"/>
          <p:cNvSpPr>
            <a:spLocks noGrp="1"/>
          </p:cNvSpPr>
          <p:nvPr>
            <p:ph type="body" sz="quarter" idx="23"/>
          </p:nvPr>
        </p:nvSpPr>
        <p:spPr>
          <a:xfrm>
            <a:off x="5436095" y="2643758"/>
            <a:ext cx="3312369" cy="726786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3C77"/>
                </a:solidFill>
                <a:latin typeface="+mj-lt"/>
              </a:rPr>
              <a:t>Question 3 : Quand dois-je dire </a:t>
            </a:r>
            <a:r>
              <a:rPr lang="en-US" sz="1600" dirty="0">
                <a:solidFill>
                  <a:srgbClr val="003C77"/>
                </a:solidFill>
              </a:rPr>
              <a:t>« NON »?</a:t>
            </a:r>
            <a:endParaRPr lang="ru-RU" sz="1400" dirty="0">
              <a:solidFill>
                <a:srgbClr val="003C77"/>
              </a:solidFill>
              <a:latin typeface="+mj-lt"/>
            </a:endParaRPr>
          </a:p>
        </p:txBody>
      </p:sp>
      <p:sp>
        <p:nvSpPr>
          <p:cNvPr id="24" name="Text 4"/>
          <p:cNvSpPr>
            <a:spLocks noGrp="1"/>
          </p:cNvSpPr>
          <p:nvPr>
            <p:ph type="body" sz="quarter" idx="21"/>
          </p:nvPr>
        </p:nvSpPr>
        <p:spPr>
          <a:xfrm>
            <a:off x="1056370" y="4221228"/>
            <a:ext cx="3555367" cy="726786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3C77"/>
                </a:solidFill>
                <a:latin typeface="+mj-lt"/>
              </a:rPr>
              <a:t>Question 1 : Comment pourrais-je me blesser au travai</a:t>
            </a:r>
            <a:r>
              <a:rPr lang="en-US" sz="1600" dirty="0">
                <a:solidFill>
                  <a:srgbClr val="003C77"/>
                </a:solidFill>
              </a:rPr>
              <a:t>l?</a:t>
            </a:r>
            <a:endParaRPr lang="ru-RU" sz="1600" dirty="0">
              <a:solidFill>
                <a:srgbClr val="003C77"/>
              </a:solidFill>
              <a:latin typeface="+mj-lt"/>
            </a:endParaRPr>
          </a:p>
          <a:p>
            <a:endParaRPr lang="ru-RU" sz="1600" dirty="0">
              <a:solidFill>
                <a:srgbClr val="003C77"/>
              </a:solidFill>
              <a:latin typeface="+mj-lt"/>
            </a:endParaRPr>
          </a:p>
        </p:txBody>
      </p:sp>
      <p:sp>
        <p:nvSpPr>
          <p:cNvPr id="23" name="Text 5"/>
          <p:cNvSpPr>
            <a:spLocks noGrp="1"/>
          </p:cNvSpPr>
          <p:nvPr>
            <p:ph type="body" sz="quarter" idx="20"/>
          </p:nvPr>
        </p:nvSpPr>
        <p:spPr>
          <a:xfrm>
            <a:off x="1056370" y="2657241"/>
            <a:ext cx="3555367" cy="726786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3C77"/>
                </a:solidFill>
              </a:rPr>
              <a:t>Que fait Travail sécuritaire NB?</a:t>
            </a:r>
            <a:endParaRPr lang="ru-RU" sz="1600" i="1" dirty="0">
              <a:solidFill>
                <a:srgbClr val="003C77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Text 6"/>
          <p:cNvSpPr>
            <a:spLocks noGrp="1"/>
          </p:cNvSpPr>
          <p:nvPr>
            <p:ph type="body" sz="quarter" idx="11"/>
          </p:nvPr>
        </p:nvSpPr>
        <p:spPr>
          <a:xfrm>
            <a:off x="1057020" y="1851670"/>
            <a:ext cx="3555367" cy="726786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3C77"/>
                </a:solidFill>
                <a:latin typeface="+mj-lt"/>
                <a:cs typeface="Arial" panose="020B0604020202020204" pitchFamily="34" charset="0"/>
              </a:rPr>
              <a:t>Objectifs de la présentation</a:t>
            </a:r>
            <a:endParaRPr lang="ru-RU" sz="1600" dirty="0">
              <a:solidFill>
                <a:srgbClr val="003C77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Text 1"/>
          <p:cNvSpPr txBox="1"/>
          <p:nvPr/>
        </p:nvSpPr>
        <p:spPr>
          <a:xfrm>
            <a:off x="4754838" y="2578456"/>
            <a:ext cx="714748" cy="500135"/>
          </a:xfrm>
          <a:prstGeom prst="rect">
            <a:avLst/>
          </a:prstGeom>
          <a:noFill/>
        </p:spPr>
        <p:txBody>
          <a:bodyPr wrap="square" lIns="68525" tIns="34289" rIns="68525" bIns="34289" rtlCol="0">
            <a:spAutoFit/>
          </a:bodyPr>
          <a:lstStyle/>
          <a:p>
            <a:r>
              <a:rPr lang="en-US" sz="2800" dirty="0">
                <a:solidFill>
                  <a:srgbClr val="E47C1D"/>
                </a:solidFill>
                <a:latin typeface="+mj-lt"/>
              </a:rPr>
              <a:t>6</a:t>
            </a:r>
            <a:endParaRPr lang="ru-RU" sz="2800" dirty="0">
              <a:solidFill>
                <a:srgbClr val="E47C1D"/>
              </a:solidFill>
              <a:latin typeface="+mj-lt"/>
            </a:endParaRPr>
          </a:p>
        </p:txBody>
      </p:sp>
      <p:sp>
        <p:nvSpPr>
          <p:cNvPr id="35" name="Text 2"/>
          <p:cNvSpPr txBox="1"/>
          <p:nvPr/>
        </p:nvSpPr>
        <p:spPr>
          <a:xfrm>
            <a:off x="4762432" y="1779662"/>
            <a:ext cx="714748" cy="500135"/>
          </a:xfrm>
          <a:prstGeom prst="rect">
            <a:avLst/>
          </a:prstGeom>
          <a:noFill/>
        </p:spPr>
        <p:txBody>
          <a:bodyPr wrap="square" lIns="68525" tIns="34289" rIns="68525" bIns="34289" rtlCol="0">
            <a:spAutoFit/>
          </a:bodyPr>
          <a:lstStyle/>
          <a:p>
            <a:r>
              <a:rPr lang="en-US" sz="2800" dirty="0">
                <a:solidFill>
                  <a:srgbClr val="E47C1D"/>
                </a:solidFill>
                <a:latin typeface="+mj-lt"/>
              </a:rPr>
              <a:t>5</a:t>
            </a:r>
            <a:endParaRPr lang="ru-RU" sz="2800" dirty="0">
              <a:solidFill>
                <a:srgbClr val="E47C1D"/>
              </a:solidFill>
              <a:latin typeface="+mj-lt"/>
            </a:endParaRPr>
          </a:p>
        </p:txBody>
      </p:sp>
      <p:sp>
        <p:nvSpPr>
          <p:cNvPr id="30" name="Text 4"/>
          <p:cNvSpPr txBox="1"/>
          <p:nvPr/>
        </p:nvSpPr>
        <p:spPr>
          <a:xfrm>
            <a:off x="322947" y="3363838"/>
            <a:ext cx="714748" cy="500135"/>
          </a:xfrm>
          <a:prstGeom prst="rect">
            <a:avLst/>
          </a:prstGeom>
          <a:noFill/>
        </p:spPr>
        <p:txBody>
          <a:bodyPr wrap="square" lIns="68525" tIns="34289" rIns="68525" bIns="34289" rtlCol="0">
            <a:spAutoFit/>
          </a:bodyPr>
          <a:lstStyle/>
          <a:p>
            <a:r>
              <a:rPr lang="en-US" sz="2800" dirty="0">
                <a:solidFill>
                  <a:srgbClr val="E47C1D"/>
                </a:solidFill>
                <a:latin typeface="+mj-lt"/>
              </a:rPr>
              <a:t>3</a:t>
            </a:r>
            <a:endParaRPr lang="ru-RU" sz="2800" dirty="0">
              <a:solidFill>
                <a:srgbClr val="E47C1D"/>
              </a:solidFill>
              <a:latin typeface="+mj-lt"/>
            </a:endParaRPr>
          </a:p>
        </p:txBody>
      </p:sp>
      <p:sp>
        <p:nvSpPr>
          <p:cNvPr id="21" name="Text 5"/>
          <p:cNvSpPr txBox="1"/>
          <p:nvPr/>
        </p:nvSpPr>
        <p:spPr>
          <a:xfrm>
            <a:off x="322128" y="2571750"/>
            <a:ext cx="714748" cy="500135"/>
          </a:xfrm>
          <a:prstGeom prst="rect">
            <a:avLst/>
          </a:prstGeom>
          <a:noFill/>
        </p:spPr>
        <p:txBody>
          <a:bodyPr wrap="square" lIns="68525" tIns="34289" rIns="68525" bIns="34289" rtlCol="0">
            <a:spAutoFit/>
          </a:bodyPr>
          <a:lstStyle/>
          <a:p>
            <a:r>
              <a:rPr lang="en-US" sz="2800" dirty="0">
                <a:solidFill>
                  <a:srgbClr val="E47C1D"/>
                </a:solidFill>
                <a:latin typeface="+mj-lt"/>
              </a:rPr>
              <a:t>2</a:t>
            </a:r>
            <a:endParaRPr lang="ru-RU" sz="2800" dirty="0">
              <a:solidFill>
                <a:srgbClr val="E47C1D"/>
              </a:solidFill>
              <a:latin typeface="+mj-lt"/>
            </a:endParaRPr>
          </a:p>
        </p:txBody>
      </p:sp>
      <p:sp>
        <p:nvSpPr>
          <p:cNvPr id="2" name="Text 6"/>
          <p:cNvSpPr txBox="1"/>
          <p:nvPr/>
        </p:nvSpPr>
        <p:spPr>
          <a:xfrm>
            <a:off x="341622" y="1779662"/>
            <a:ext cx="714748" cy="500135"/>
          </a:xfrm>
          <a:prstGeom prst="rect">
            <a:avLst/>
          </a:prstGeom>
          <a:noFill/>
        </p:spPr>
        <p:txBody>
          <a:bodyPr wrap="square" lIns="68525" tIns="34289" rIns="68525" bIns="34289" rtlCol="0">
            <a:spAutoFit/>
          </a:bodyPr>
          <a:lstStyle/>
          <a:p>
            <a:r>
              <a:rPr lang="ru-RU" sz="2800" dirty="0">
                <a:solidFill>
                  <a:srgbClr val="E47C1D"/>
                </a:solidFill>
                <a:latin typeface="+mj-lt"/>
              </a:rPr>
              <a:t>1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/>
          <a:lstStyle/>
          <a:p>
            <a:r>
              <a:rPr lang="en-US" dirty="0">
                <a:solidFill>
                  <a:srgbClr val="003C77"/>
                </a:solidFill>
              </a:rPr>
              <a:t>Aperçu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16" name="Text 1">
            <a:extLst>
              <a:ext uri="{FF2B5EF4-FFF2-40B4-BE49-F238E27FC236}">
                <a16:creationId xmlns:a16="http://schemas.microsoft.com/office/drawing/2014/main" id="{C9392C56-3FA9-4111-A1E3-551F16058F20}"/>
              </a:ext>
            </a:extLst>
          </p:cNvPr>
          <p:cNvSpPr txBox="1"/>
          <p:nvPr/>
        </p:nvSpPr>
        <p:spPr>
          <a:xfrm>
            <a:off x="4775380" y="3429140"/>
            <a:ext cx="714748" cy="500135"/>
          </a:xfrm>
          <a:prstGeom prst="rect">
            <a:avLst/>
          </a:prstGeom>
          <a:noFill/>
        </p:spPr>
        <p:txBody>
          <a:bodyPr wrap="square" lIns="68525" tIns="34289" rIns="68525" bIns="34289" rtlCol="0">
            <a:spAutoFit/>
          </a:bodyPr>
          <a:lstStyle/>
          <a:p>
            <a:r>
              <a:rPr lang="en-US" sz="2800" dirty="0">
                <a:solidFill>
                  <a:srgbClr val="E47C1D"/>
                </a:solidFill>
                <a:latin typeface="+mj-lt"/>
              </a:rPr>
              <a:t>7</a:t>
            </a:r>
            <a:endParaRPr lang="ru-RU" sz="2800" dirty="0">
              <a:solidFill>
                <a:srgbClr val="E47C1D"/>
              </a:solidFill>
              <a:latin typeface="+mj-lt"/>
            </a:endParaRPr>
          </a:p>
        </p:txBody>
      </p:sp>
      <p:sp>
        <p:nvSpPr>
          <p:cNvPr id="17" name="Text 3">
            <a:extLst>
              <a:ext uri="{FF2B5EF4-FFF2-40B4-BE49-F238E27FC236}">
                <a16:creationId xmlns:a16="http://schemas.microsoft.com/office/drawing/2014/main" id="{7A1CFB98-8EF9-43FA-89C2-CB2FEFFF4FE7}"/>
              </a:ext>
            </a:extLst>
          </p:cNvPr>
          <p:cNvSpPr txBox="1"/>
          <p:nvPr/>
        </p:nvSpPr>
        <p:spPr>
          <a:xfrm>
            <a:off x="305804" y="4155926"/>
            <a:ext cx="714748" cy="500135"/>
          </a:xfrm>
          <a:prstGeom prst="rect">
            <a:avLst/>
          </a:prstGeom>
          <a:noFill/>
        </p:spPr>
        <p:txBody>
          <a:bodyPr wrap="square" lIns="68525" tIns="34289" rIns="68525" bIns="34289" rtlCol="0">
            <a:spAutoFit/>
          </a:bodyPr>
          <a:lstStyle/>
          <a:p>
            <a:r>
              <a:rPr lang="en-US" sz="2800" dirty="0">
                <a:solidFill>
                  <a:srgbClr val="E47C1D"/>
                </a:solidFill>
                <a:latin typeface="+mj-lt"/>
              </a:rPr>
              <a:t>4</a:t>
            </a:r>
            <a:endParaRPr lang="ru-RU" sz="2800" dirty="0">
              <a:solidFill>
                <a:srgbClr val="E47C1D"/>
              </a:solidFill>
              <a:latin typeface="+mj-lt"/>
            </a:endParaRPr>
          </a:p>
        </p:txBody>
      </p:sp>
      <p:sp>
        <p:nvSpPr>
          <p:cNvPr id="20" name="Text 3">
            <a:extLst>
              <a:ext uri="{FF2B5EF4-FFF2-40B4-BE49-F238E27FC236}">
                <a16:creationId xmlns:a16="http://schemas.microsoft.com/office/drawing/2014/main" id="{4A94A984-F94F-41A4-9A69-F68BE8181172}"/>
              </a:ext>
            </a:extLst>
          </p:cNvPr>
          <p:cNvSpPr txBox="1">
            <a:spLocks/>
          </p:cNvSpPr>
          <p:nvPr/>
        </p:nvSpPr>
        <p:spPr>
          <a:xfrm>
            <a:off x="5436096" y="1844964"/>
            <a:ext cx="3555367" cy="726786"/>
          </a:xfrm>
          <a:prstGeom prst="rect">
            <a:avLst/>
          </a:prstGeom>
        </p:spPr>
        <p:txBody>
          <a:bodyPr vert="horz" wrap="square" lIns="68523" tIns="34289" rIns="68523" bIns="34289" rtlCol="0">
            <a:normAutofit/>
          </a:bodyPr>
          <a:lstStyle>
            <a:lvl1pPr marL="0" indent="0" algn="l" defTabSz="513893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385421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330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9258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6186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3133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0042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6989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3936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03C77"/>
                </a:solidFill>
              </a:rPr>
              <a:t>Question 2 : Ai-je un mot à dire au sujet de ma sécurité au travail?</a:t>
            </a:r>
            <a:endParaRPr lang="ru-RU" sz="1600" dirty="0">
              <a:solidFill>
                <a:srgbClr val="003C77"/>
              </a:solidFill>
            </a:endParaRPr>
          </a:p>
          <a:p>
            <a:endParaRPr lang="ru-RU" sz="1400" dirty="0">
              <a:solidFill>
                <a:srgbClr val="003C77"/>
              </a:solidFill>
            </a:endParaRPr>
          </a:p>
        </p:txBody>
      </p:sp>
      <p:sp>
        <p:nvSpPr>
          <p:cNvPr id="22" name="Text 5">
            <a:extLst>
              <a:ext uri="{FF2B5EF4-FFF2-40B4-BE49-F238E27FC236}">
                <a16:creationId xmlns:a16="http://schemas.microsoft.com/office/drawing/2014/main" id="{68275898-DAE3-468B-8EAF-6085F5DC6A51}"/>
              </a:ext>
            </a:extLst>
          </p:cNvPr>
          <p:cNvSpPr txBox="1">
            <a:spLocks/>
          </p:cNvSpPr>
          <p:nvPr/>
        </p:nvSpPr>
        <p:spPr>
          <a:xfrm>
            <a:off x="1056370" y="3429140"/>
            <a:ext cx="3555367" cy="726786"/>
          </a:xfrm>
          <a:prstGeom prst="rect">
            <a:avLst/>
          </a:prstGeom>
        </p:spPr>
        <p:txBody>
          <a:bodyPr vert="horz" wrap="square" lIns="68523" tIns="34289" rIns="68523" bIns="34289" rtlCol="0">
            <a:normAutofit/>
          </a:bodyPr>
          <a:lstStyle>
            <a:lvl1pPr marL="0" indent="0" algn="l" defTabSz="513893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385421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330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9258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6186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3133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0042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6989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3936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>
                <a:solidFill>
                  <a:srgbClr val="003C77"/>
                </a:solidFill>
              </a:rPr>
              <a:t>Loi</a:t>
            </a:r>
            <a:r>
              <a:rPr lang="en-US" sz="1600" dirty="0">
                <a:solidFill>
                  <a:srgbClr val="003C77"/>
                </a:solidFill>
              </a:rPr>
              <a:t> </a:t>
            </a:r>
            <a:r>
              <a:rPr lang="en-US" sz="1600" i="1" dirty="0">
                <a:solidFill>
                  <a:srgbClr val="003C77"/>
                </a:solidFill>
              </a:rPr>
              <a:t>sur l’hygiène et la sécurité au travail</a:t>
            </a:r>
            <a:endParaRPr lang="ru-RU" sz="1600" i="1" dirty="0">
              <a:solidFill>
                <a:srgbClr val="003C77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25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1000"/>
    </mc:Choice>
    <mc:Fallback xmlns="">
      <p:transition advTm="31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471729" cy="3252876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Choisis l’énoncé qui termine bien la phrase.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b="1" dirty="0"/>
              <a:t>À un lieu de travail, un comité mixte d’hygiène et de sécurité doit :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/>
              <a:t>être établi si l’employeur a 20 salariés ou plus;</a:t>
            </a:r>
          </a:p>
          <a:p>
            <a:pPr marL="4572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1700" dirty="0"/>
              <a:t>se composer d’un nombre égal de salariés et de membres de la direction;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/>
              <a:t>se réunir à intervalles réguliers;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/>
              <a:t>Toutes ces réponses.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de participer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30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571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4630"/>
    </mc:Choice>
    <mc:Fallback xmlns="">
      <p:transition advTm="2463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471729" cy="3252876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Choisis l’énoncé qui termine bien la phrase.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b="1" dirty="0"/>
              <a:t>À un lieu de travail, un comité mixte d’hygiène et de sécurité doit :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/>
              <a:t>être établi si l’employeur a 20 salariés ou plus;</a:t>
            </a:r>
          </a:p>
          <a:p>
            <a:pPr marL="4572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1700" dirty="0"/>
              <a:t>se composer d’un nombre égal de salariés et de membres de la direction;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/>
              <a:t>se réunir à intervalles réguliers;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>
                <a:solidFill>
                  <a:srgbClr val="CD6D1C"/>
                </a:solidFill>
              </a:rPr>
              <a:t>Toutes ces réponses.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de participer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31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48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000"/>
    </mc:Choice>
    <mc:Fallback xmlns="">
      <p:transition advTm="27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759761" cy="3252876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Choisis l’énoncé qui termine bien la phrase.</a:t>
            </a:r>
          </a:p>
          <a:p>
            <a:pPr marL="0" indent="0">
              <a:buNone/>
            </a:pPr>
            <a:r>
              <a:rPr lang="en-US" sz="1700" b="1" dirty="0"/>
              <a:t>À un lieu de travail qui compte entre 5 et 19 salariés, on peut prévoir de :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>
                <a:cs typeface="Arial" panose="020B0604020202020204" pitchFamily="34" charset="0"/>
              </a:rPr>
              <a:t>choisir un membre du conseil étudiant;</a:t>
            </a:r>
          </a:p>
          <a:p>
            <a:pPr marL="4572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1700" dirty="0">
                <a:cs typeface="Arial" panose="020B0604020202020204" pitchFamily="34" charset="0"/>
              </a:rPr>
              <a:t>choisir un salarié qui agira comme délégué à l’hygiène et à la sécurité; 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>
                <a:cs typeface="Arial" panose="020B0604020202020204" pitchFamily="34" charset="0"/>
              </a:rPr>
              <a:t>ne jamais avoir de problèmes quant à la sécurité;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>
                <a:cs typeface="Arial" panose="020B0604020202020204" pitchFamily="34" charset="0"/>
              </a:rPr>
              <a:t>choisir une mascotte d’équipe.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de participer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32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939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000"/>
    </mc:Choice>
    <mc:Fallback xmlns="">
      <p:transition advTm="27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831769" cy="3252876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Choisis l’énoncé qui termine bien la phrase.</a:t>
            </a:r>
          </a:p>
          <a:p>
            <a:pPr marL="0" indent="0">
              <a:buNone/>
            </a:pPr>
            <a:r>
              <a:rPr lang="en-US" sz="1700" b="1" dirty="0"/>
              <a:t>À un lieu de travail qui compte entre 5 et 19 salariés, on peut prévoir de :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>
                <a:cs typeface="Arial" panose="020B0604020202020204" pitchFamily="34" charset="0"/>
              </a:rPr>
              <a:t>choisir un membre du conseil étudiant;</a:t>
            </a:r>
          </a:p>
          <a:p>
            <a:pPr marL="4572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1700" dirty="0">
                <a:solidFill>
                  <a:srgbClr val="CD6D1C"/>
                </a:solidFill>
                <a:cs typeface="Arial" panose="020B0604020202020204" pitchFamily="34" charset="0"/>
              </a:rPr>
              <a:t>choisir un salarié qui agira comme délégué à l’hygiène et à la sécurité; 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>
                <a:cs typeface="Arial" panose="020B0604020202020204" pitchFamily="34" charset="0"/>
              </a:rPr>
              <a:t>ne jamais avoir de problèmes quant à la sécurité;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>
                <a:cs typeface="Arial" panose="020B0604020202020204" pitchFamily="34" charset="0"/>
              </a:rPr>
              <a:t>choisir une mascotte d’équipe.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de participer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33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05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6000"/>
    </mc:Choice>
    <mc:Fallback xmlns="">
      <p:transition advTm="16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83568" y="1419622"/>
            <a:ext cx="7471729" cy="3826879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Choisis l’énoncé qui termine bien la phrase.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700" b="1" dirty="0"/>
              <a:t>Le délégué à l’hygiène et à la sécurité :</a:t>
            </a:r>
          </a:p>
          <a:p>
            <a:pPr marL="457200" lvl="1" indent="-457200">
              <a:buFont typeface="+mj-lt"/>
              <a:buAutoNum type="alphaLcParenR"/>
            </a:pPr>
            <a:r>
              <a:rPr lang="en-US" sz="1700" dirty="0"/>
              <a:t>doit aider à examiner et à régler tout problème de sécurité au lieu de travail;</a:t>
            </a:r>
          </a:p>
          <a:p>
            <a:pPr marL="457200" lvl="1" indent="-457200">
              <a:lnSpc>
                <a:spcPct val="110000"/>
              </a:lnSpc>
              <a:buFont typeface="+mj-lt"/>
              <a:buAutoNum type="alphaLcParenR"/>
            </a:pPr>
            <a:r>
              <a:rPr lang="en-US" sz="1700" dirty="0"/>
              <a:t>doit acheter tout article nécessaire pour régler tous les problèmes de sécurité;</a:t>
            </a:r>
          </a:p>
          <a:p>
            <a:pPr marL="457200" lvl="1" indent="-457200">
              <a:lnSpc>
                <a:spcPct val="110000"/>
              </a:lnSpc>
              <a:buFont typeface="+mj-lt"/>
              <a:buAutoNum type="alphaLcParenR"/>
            </a:pPr>
            <a:r>
              <a:rPr lang="en-US" sz="1700" dirty="0"/>
              <a:t>peut être demandé de demeurer sur les lieux après les heures de travail afin de s’occuper des problèmes de sécurité;</a:t>
            </a:r>
          </a:p>
          <a:p>
            <a:pPr marL="457200" lvl="1" indent="-457200">
              <a:lnSpc>
                <a:spcPct val="110000"/>
              </a:lnSpc>
              <a:buFont typeface="+mj-lt"/>
              <a:buAutoNum type="alphaLcParenR"/>
            </a:pPr>
            <a:r>
              <a:rPr lang="en-US" sz="1700" dirty="0"/>
              <a:t>ne reçoit aucune formation spéciale pour agir comme délégué à l’hygiène et à la sécurité à son lieu de travail.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de participer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34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270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3000"/>
    </mc:Choice>
    <mc:Fallback xmlns="">
      <p:transition advTm="33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3392" y="1347614"/>
            <a:ext cx="7471729" cy="3826879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Choisis l’énoncé qui termine bien la phrase.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700" b="1" dirty="0"/>
              <a:t>Le délégué à l’hygiène et à la sécurité :</a:t>
            </a:r>
          </a:p>
          <a:p>
            <a:pPr marL="457200" lvl="1" indent="-457200">
              <a:buFont typeface="+mj-lt"/>
              <a:buAutoNum type="alphaLcParenR"/>
            </a:pPr>
            <a:r>
              <a:rPr lang="en-US" sz="1700" dirty="0">
                <a:solidFill>
                  <a:srgbClr val="CD6D1C"/>
                </a:solidFill>
              </a:rPr>
              <a:t>doit aider à examiner et à régler tout problème de sécurité au lieu de travail;</a:t>
            </a:r>
          </a:p>
          <a:p>
            <a:pPr marL="457200" lvl="1" indent="-457200">
              <a:lnSpc>
                <a:spcPct val="110000"/>
              </a:lnSpc>
              <a:buFont typeface="+mj-lt"/>
              <a:buAutoNum type="alphaLcParenR"/>
            </a:pPr>
            <a:r>
              <a:rPr lang="en-US" sz="1700" dirty="0"/>
              <a:t>doit acheter tout article nécessaire pour régler tous les problèmes de sécurité;</a:t>
            </a:r>
          </a:p>
          <a:p>
            <a:pPr marL="457200" lvl="1" indent="-457200">
              <a:lnSpc>
                <a:spcPct val="110000"/>
              </a:lnSpc>
              <a:buFont typeface="+mj-lt"/>
              <a:buAutoNum type="alphaLcParenR"/>
            </a:pPr>
            <a:r>
              <a:rPr lang="en-US" sz="1700" dirty="0"/>
              <a:t>peut être demandé de demeurer sur les lieux après les heures de travail afin de s’occuper des problèmes de sécurité;</a:t>
            </a:r>
          </a:p>
          <a:p>
            <a:pPr marL="457200" lvl="1" indent="-457200">
              <a:lnSpc>
                <a:spcPct val="110000"/>
              </a:lnSpc>
              <a:buFont typeface="+mj-lt"/>
              <a:buAutoNum type="alphaLcParenR"/>
            </a:pPr>
            <a:r>
              <a:rPr lang="en-US" sz="1700" dirty="0"/>
              <a:t>ne reçoit aucune formation spéciale pour agir comme délégué à l’hygiène et à la sécurité à son lieu de travail.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de participer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35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76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471729" cy="3512947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Choisis l’énoncé qui termine bien la phrase.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700" b="1" dirty="0"/>
              <a:t>Si ton lieu de travail n’a pas de comité mixte d’hygiène et de sécurité ou de délégué à l’hygiène et à la sécurité, tu devrais :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/>
              <a:t>former un comité toi-même;			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/>
              <a:t>aller en ligne pour dénoncer ton lieu de travail;</a:t>
            </a:r>
          </a:p>
          <a:p>
            <a:pPr marL="4572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1700" dirty="0"/>
              <a:t>en discuter avec ton superviseur et demander s’il est possible d’établir un comité;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/>
              <a:t>ne pas t’en faire car cela n’est pas ton problème.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de participer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36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677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471729" cy="3474475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Choisis l’énoncé qui termine bien la phrase.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700" b="1" dirty="0"/>
              <a:t>Si ton lieu de travail n’a pas de comité mixte d’hygiène et de sécurité ou de délégué à l’hygiène et à la sécurité, tu devrais :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/>
              <a:t>former un comité toi-même;			</a:t>
            </a:r>
          </a:p>
          <a:p>
            <a:pPr marL="4572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1700" dirty="0"/>
              <a:t>aller en ligne pour dénoncer ton lieu de travail;</a:t>
            </a:r>
          </a:p>
          <a:p>
            <a:pPr marL="4572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1700" dirty="0">
                <a:solidFill>
                  <a:srgbClr val="CD6D1C"/>
                </a:solidFill>
              </a:rPr>
              <a:t>en discuter avec ton superviseur et demander s’il est possible d’établir un comité;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/>
              <a:t>ne pas t’en faire car cela n’est pas ton problème.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de participer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37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856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471729" cy="2264913"/>
          </a:xfr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1800" dirty="0"/>
              <a:t>Compose une conversation fictive entre un salarié et un superviseur où le salarié participe à la sécurité au lieu de travail. (Tu dois décider si le superviseur que tu crées est facile d’approche ou intimidant.) </a:t>
            </a:r>
          </a:p>
          <a:p>
            <a:pPr marL="0" indent="0">
              <a:buNone/>
            </a:pPr>
            <a:endParaRPr lang="en-US" sz="1400" dirty="0"/>
          </a:p>
          <a:p>
            <a:pPr marL="342900" indent="-342900">
              <a:buFont typeface="Arial" pitchFamily="34" charset="0"/>
              <a:buChar char="•"/>
            </a:pPr>
            <a:r>
              <a:rPr lang="fr-FR" sz="1800" dirty="0"/>
              <a:t>Voir l’exemple à la prochaine diapositive</a:t>
            </a:r>
            <a:r>
              <a:rPr lang="en-US" sz="1800" dirty="0"/>
              <a:t>. 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Exercice pratique 2 : </a:t>
            </a:r>
            <a:r>
              <a:rPr lang="en-US" dirty="0">
                <a:solidFill>
                  <a:srgbClr val="003C77"/>
                </a:solidFill>
              </a:rPr>
              <a:t>S’e</a:t>
            </a:r>
            <a:r>
              <a:rPr lang="en-US" sz="2700" dirty="0">
                <a:solidFill>
                  <a:srgbClr val="003C77"/>
                </a:solidFill>
              </a:rPr>
              <a:t>xercer à participer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38</a:t>
            </a:fld>
            <a:endParaRPr lang="en-CA" dirty="0"/>
          </a:p>
        </p:txBody>
      </p:sp>
      <p:pic>
        <p:nvPicPr>
          <p:cNvPr id="7" name="Picture 6" descr="Two blank speech balloons">
            <a:extLst>
              <a:ext uri="{FF2B5EF4-FFF2-40B4-BE49-F238E27FC236}">
                <a16:creationId xmlns:a16="http://schemas.microsoft.com/office/drawing/2014/main" id="{FC3F77BB-F618-4BAE-B620-0F4A43C9D2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84" y="2908039"/>
            <a:ext cx="2602632" cy="1626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045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471729" cy="1425003"/>
          </a:xfrm>
        </p:spPr>
        <p:txBody>
          <a:bodyPr wrap="square">
            <a:spAutoFit/>
          </a:bodyPr>
          <a:lstStyle/>
          <a:p>
            <a:pPr lvl="1" indent="0">
              <a:buNone/>
            </a:pPr>
            <a:r>
              <a:rPr lang="fr-FR" sz="1400" dirty="0">
                <a:solidFill>
                  <a:srgbClr val="003C67"/>
                </a:solidFill>
              </a:rPr>
              <a:t>SALARIÉ : 		</a:t>
            </a:r>
            <a:r>
              <a:rPr lang="fr-FR" sz="1400" b="1" dirty="0">
                <a:solidFill>
                  <a:srgbClr val="003C67"/>
                </a:solidFill>
                <a:latin typeface="Comic Sans MS" panose="030F0702030302020204" pitchFamily="66" charset="0"/>
              </a:rPr>
              <a:t>Bonjour Justin. As-tu quelques minutes?</a:t>
            </a:r>
          </a:p>
          <a:p>
            <a:pPr lvl="1" indent="0">
              <a:buNone/>
            </a:pPr>
            <a:r>
              <a:rPr lang="fr-FR" sz="1400" dirty="0">
                <a:solidFill>
                  <a:srgbClr val="595959"/>
                </a:solidFill>
              </a:rPr>
              <a:t>SUPERVISEUR</a:t>
            </a:r>
            <a:r>
              <a:rPr lang="fr-FR" sz="1400" dirty="0">
                <a:solidFill>
                  <a:srgbClr val="003C67"/>
                </a:solidFill>
              </a:rPr>
              <a:t> : 	</a:t>
            </a:r>
            <a:r>
              <a:rPr lang="fr-FR" sz="1400" b="1" dirty="0">
                <a:solidFill>
                  <a:srgbClr val="595959"/>
                </a:solidFill>
                <a:latin typeface="Comic Sans MS" panose="030F0702030302020204" pitchFamily="66" charset="0"/>
              </a:rPr>
              <a:t>Certainement. Qu’est-ce qui se passe?</a:t>
            </a:r>
          </a:p>
          <a:p>
            <a:pPr lvl="1" indent="0">
              <a:buNone/>
            </a:pPr>
            <a:r>
              <a:rPr lang="fr-FR" sz="1400" dirty="0">
                <a:solidFill>
                  <a:srgbClr val="003C67"/>
                </a:solidFill>
              </a:rPr>
              <a:t>SALARIÉ : 		</a:t>
            </a:r>
            <a:r>
              <a:rPr lang="fr-FR" sz="1400" b="1" dirty="0">
                <a:solidFill>
                  <a:srgbClr val="003C67"/>
                </a:solidFill>
                <a:latin typeface="Comic Sans MS" panose="030F0702030302020204" pitchFamily="66" charset="0"/>
              </a:rPr>
              <a:t>J’ai une question au sujet des boîtes.</a:t>
            </a:r>
          </a:p>
          <a:p>
            <a:pPr lvl="1" indent="0">
              <a:buNone/>
            </a:pPr>
            <a:r>
              <a:rPr lang="fr-FR" sz="1400" dirty="0">
                <a:solidFill>
                  <a:srgbClr val="595959"/>
                </a:solidFill>
              </a:rPr>
              <a:t>SUPERVISEUR</a:t>
            </a:r>
            <a:r>
              <a:rPr lang="fr-FR" sz="1400" dirty="0">
                <a:solidFill>
                  <a:srgbClr val="003C67"/>
                </a:solidFill>
              </a:rPr>
              <a:t> : 	</a:t>
            </a:r>
            <a:r>
              <a:rPr lang="fr-FR" sz="1400" b="1" dirty="0">
                <a:solidFill>
                  <a:srgbClr val="595959"/>
                </a:solidFill>
                <a:latin typeface="Comic Sans MS" panose="030F0702030302020204" pitchFamily="66" charset="0"/>
              </a:rPr>
              <a:t>Quel est le problème?</a:t>
            </a:r>
          </a:p>
          <a:p>
            <a:pPr lvl="1" indent="0">
              <a:buNone/>
            </a:pPr>
            <a:r>
              <a:rPr lang="fr-FR" sz="1400" dirty="0">
                <a:solidFill>
                  <a:srgbClr val="003C67"/>
                </a:solidFill>
              </a:rPr>
              <a:t>SALARIÉ : 		</a:t>
            </a:r>
            <a:r>
              <a:rPr lang="fr-FR" sz="1400" b="1" dirty="0">
                <a:solidFill>
                  <a:srgbClr val="003C67"/>
                </a:solidFill>
                <a:latin typeface="Comic Sans MS" panose="030F0702030302020204" pitchFamily="66" charset="0"/>
              </a:rPr>
              <a:t>Elles sont très lourdes. Comment devrais-je les déplacer?</a:t>
            </a:r>
          </a:p>
          <a:p>
            <a:pPr lvl="1" indent="0">
              <a:buNone/>
            </a:pPr>
            <a:r>
              <a:rPr lang="fr-FR" sz="1400" dirty="0">
                <a:solidFill>
                  <a:srgbClr val="595959"/>
                </a:solidFill>
              </a:rPr>
              <a:t>SUPERVISEUR</a:t>
            </a:r>
            <a:r>
              <a:rPr lang="fr-FR" sz="1400" dirty="0">
                <a:solidFill>
                  <a:srgbClr val="003C67"/>
                </a:solidFill>
              </a:rPr>
              <a:t> : 	</a:t>
            </a:r>
            <a:r>
              <a:rPr lang="fr-FR" sz="1400" b="1" dirty="0">
                <a:solidFill>
                  <a:srgbClr val="595959"/>
                </a:solidFill>
                <a:latin typeface="Comic Sans MS" panose="030F0702030302020204" pitchFamily="66" charset="0"/>
              </a:rPr>
              <a:t>Allons voir. Je suis content que tu aies demandé. </a:t>
            </a:r>
            <a:endParaRPr lang="en-US" sz="1400" b="1" dirty="0">
              <a:solidFill>
                <a:srgbClr val="595959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Exercice pratique 2 : S’exercer à participer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39</a:t>
            </a:fld>
            <a:endParaRPr lang="en-CA" dirty="0"/>
          </a:p>
        </p:txBody>
      </p:sp>
      <p:sp>
        <p:nvSpPr>
          <p:cNvPr id="8" name="Oval Callout 3">
            <a:extLst>
              <a:ext uri="{FF2B5EF4-FFF2-40B4-BE49-F238E27FC236}">
                <a16:creationId xmlns:a16="http://schemas.microsoft.com/office/drawing/2014/main" id="{9F5B9A81-78B1-4A43-B696-B31F805B42D5}"/>
              </a:ext>
            </a:extLst>
          </p:cNvPr>
          <p:cNvSpPr/>
          <p:nvPr/>
        </p:nvSpPr>
        <p:spPr>
          <a:xfrm>
            <a:off x="1547664" y="3507853"/>
            <a:ext cx="2088232" cy="1194927"/>
          </a:xfrm>
          <a:prstGeom prst="wedgeEllipseCallout">
            <a:avLst>
              <a:gd name="adj1" fmla="val 47531"/>
              <a:gd name="adj2" fmla="val 62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Comic Sans MS" pitchFamily="66" charset="0"/>
              </a:rPr>
              <a:t>Bonjour Justin. As-tu quelques minutes?</a:t>
            </a:r>
          </a:p>
        </p:txBody>
      </p:sp>
      <p:sp>
        <p:nvSpPr>
          <p:cNvPr id="9" name="Oval Callout 4">
            <a:extLst>
              <a:ext uri="{FF2B5EF4-FFF2-40B4-BE49-F238E27FC236}">
                <a16:creationId xmlns:a16="http://schemas.microsoft.com/office/drawing/2014/main" id="{8F991418-C1B2-4A02-89A7-634AD19BF2F2}"/>
              </a:ext>
            </a:extLst>
          </p:cNvPr>
          <p:cNvSpPr/>
          <p:nvPr/>
        </p:nvSpPr>
        <p:spPr>
          <a:xfrm>
            <a:off x="4644010" y="3363838"/>
            <a:ext cx="2160238" cy="1296144"/>
          </a:xfrm>
          <a:prstGeom prst="wedgeEllipseCallout">
            <a:avLst>
              <a:gd name="adj1" fmla="val -61574"/>
              <a:gd name="adj2" fmla="val 569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Comic Sans MS" pitchFamily="66" charset="0"/>
              </a:rPr>
              <a:t>Certainement. Qu’est-ce qui se passe?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095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201B9-B70E-434A-9EF1-897DC6110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0" y="1456438"/>
            <a:ext cx="7886713" cy="298675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Connaître qui est Travail sécuritaire NB.</a:t>
            </a:r>
          </a:p>
          <a:p>
            <a:pPr>
              <a:spcAft>
                <a:spcPts val="1200"/>
              </a:spcAft>
            </a:pPr>
            <a:r>
              <a:rPr lang="en-US" dirty="0"/>
              <a:t>Connaître les droits fondamentaux des salariés.</a:t>
            </a:r>
          </a:p>
          <a:p>
            <a:pPr>
              <a:spcAft>
                <a:spcPts val="1200"/>
              </a:spcAft>
            </a:pPr>
            <a:r>
              <a:rPr lang="en-CA" dirty="0"/>
              <a:t>Apprendre comment se protéger </a:t>
            </a:r>
            <a:r>
              <a:rPr lang="fr-CA" dirty="0"/>
              <a:t>au</a:t>
            </a:r>
            <a:r>
              <a:rPr lang="en-CA" dirty="0"/>
              <a:t> travail.</a:t>
            </a:r>
          </a:p>
          <a:p>
            <a:pPr>
              <a:spcAft>
                <a:spcPts val="1200"/>
              </a:spcAft>
            </a:pPr>
            <a:r>
              <a:rPr lang="en-CA" dirty="0"/>
              <a:t>Se familiariser avec les ressources disponibles.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FE085D-0A5A-4CB8-9F49-7C099D059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Objectifs de la présentation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251151-F831-4412-A432-CCFAE4F00E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51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00"/>
    </mc:Choice>
    <mc:Fallback xmlns="">
      <p:transition spd="slow" advTm="26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582256" y="1788689"/>
            <a:ext cx="4591407" cy="1782281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200" dirty="0"/>
              <a:t>Ta participation aux décisions en                     matière de santé et de sécurité                              peut t’aider à demeurer en sécurité. 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N’oublie pas… Tu as le droit de participer!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40</a:t>
            </a:fld>
            <a:endParaRPr lang="en-CA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6C0F3B5-7D2E-4AA5-9E9F-39434B52DE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2" b="6192"/>
          <a:stretch>
            <a:fillRect/>
          </a:stretch>
        </p:blipFill>
        <p:spPr>
          <a:xfrm>
            <a:off x="5284943" y="1788688"/>
            <a:ext cx="2536513" cy="22224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052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6000"/>
    </mc:Choice>
    <mc:Fallback xmlns="">
      <p:transition advTm="16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7">
            <a:extLst>
              <a:ext uri="{FF2B5EF4-FFF2-40B4-BE49-F238E27FC236}">
                <a16:creationId xmlns:a16="http://schemas.microsoft.com/office/drawing/2014/main" id="{CFD527C2-A7E7-43BB-938B-752C6D9F52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2349" y="1086341"/>
            <a:ext cx="3631490" cy="3631490"/>
          </a:xfrm>
          <a:prstGeom prst="rect">
            <a:avLst/>
          </a:prstGeom>
        </p:spPr>
      </p:pic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36" y="1161000"/>
            <a:ext cx="5383524" cy="1631214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/>
              <a:t>Troisième question</a:t>
            </a:r>
          </a:p>
          <a:p>
            <a:pPr marL="0" lvl="1" indent="0">
              <a:buNone/>
            </a:pPr>
            <a:r>
              <a:rPr lang="en-US" sz="2400" b="1" i="1" dirty="0"/>
              <a:t>Quand dois-je dire </a:t>
            </a:r>
            <a:r>
              <a:rPr lang="en-CA" sz="2400" b="1" dirty="0"/>
              <a:t>« NON »</a:t>
            </a:r>
            <a:r>
              <a:rPr lang="en-US" sz="2400" b="1" i="1" dirty="0"/>
              <a:t>? </a:t>
            </a:r>
            <a:endParaRPr lang="en-US" sz="2400" b="1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97333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C77"/>
                </a:solidFill>
              </a:rPr>
              <a:t>Es-tu en sécurité à ton travail?</a:t>
            </a:r>
            <a:endParaRPr lang="en-US" sz="2500" dirty="0">
              <a:solidFill>
                <a:srgbClr val="CD6D1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41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09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5" y="1456449"/>
            <a:ext cx="7975783" cy="1084654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dirty="0"/>
              <a:t>Tous les salariés ont le…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D6D1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              </a:t>
            </a:r>
            <a:r>
              <a:rPr lang="en-US" sz="28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D6D1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droit de refuser!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3C77"/>
                </a:solidFill>
              </a:rPr>
              <a:t>Quand dois-je dire « </a:t>
            </a:r>
            <a:r>
              <a:rPr lang="en-US" dirty="0">
                <a:solidFill>
                  <a:srgbClr val="003C77"/>
                </a:solidFill>
              </a:rPr>
              <a:t>NON </a:t>
            </a:r>
            <a:r>
              <a:rPr lang="en-CA" dirty="0">
                <a:solidFill>
                  <a:srgbClr val="003C77"/>
                </a:solidFill>
              </a:rPr>
              <a:t>»?</a:t>
            </a:r>
            <a:endParaRPr lang="en-US" dirty="0">
              <a:solidFill>
                <a:srgbClr val="003C7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42</a:t>
            </a:fld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69154C-C48C-413A-B1D1-1AE4640268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15766"/>
            <a:ext cx="1296144" cy="12961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750045-96E6-4EB7-823C-4C960FEFC4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715766"/>
            <a:ext cx="1296144" cy="12961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D9431D-A3D6-4DAB-BEF1-AFA967D406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15766"/>
            <a:ext cx="1296144" cy="12961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716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000"/>
    </mc:Choice>
    <mc:Fallback xmlns="">
      <p:transition advTm="9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9122" y="1316644"/>
            <a:ext cx="3943349" cy="390554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/>
              <a:t>Cela n’est pas facile de refuser.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de refuser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43</a:t>
            </a:fld>
            <a:endParaRPr lang="en-CA" dirty="0"/>
          </a:p>
        </p:txBody>
      </p:sp>
      <p:sp>
        <p:nvSpPr>
          <p:cNvPr id="10" name="Cloud Callout 4">
            <a:extLst>
              <a:ext uri="{FF2B5EF4-FFF2-40B4-BE49-F238E27FC236}">
                <a16:creationId xmlns:a16="http://schemas.microsoft.com/office/drawing/2014/main" id="{5E881EEF-435D-4BF3-9F65-1F238F6EF571}"/>
              </a:ext>
            </a:extLst>
          </p:cNvPr>
          <p:cNvSpPr/>
          <p:nvPr/>
        </p:nvSpPr>
        <p:spPr>
          <a:xfrm>
            <a:off x="581497" y="2229619"/>
            <a:ext cx="2442468" cy="1842798"/>
          </a:xfrm>
          <a:prstGeom prst="cloudCallout">
            <a:avLst>
              <a:gd name="adj1" fmla="val 50450"/>
              <a:gd name="adj2" fmla="val 67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chemeClr val="bg1"/>
                </a:solidFill>
                <a:latin typeface="Comic Sans MS" pitchFamily="66" charset="0"/>
              </a:rPr>
              <a:t>Confronter mon patron?!  C’est difficile à faire!!</a:t>
            </a:r>
          </a:p>
        </p:txBody>
      </p:sp>
      <p:sp>
        <p:nvSpPr>
          <p:cNvPr id="11" name="Cloud Callout 8">
            <a:extLst>
              <a:ext uri="{FF2B5EF4-FFF2-40B4-BE49-F238E27FC236}">
                <a16:creationId xmlns:a16="http://schemas.microsoft.com/office/drawing/2014/main" id="{C3304EE8-048D-4802-9812-2BA6796EE2C3}"/>
              </a:ext>
            </a:extLst>
          </p:cNvPr>
          <p:cNvSpPr/>
          <p:nvPr/>
        </p:nvSpPr>
        <p:spPr>
          <a:xfrm>
            <a:off x="3491880" y="1835842"/>
            <a:ext cx="2439220" cy="1696908"/>
          </a:xfrm>
          <a:prstGeom prst="cloudCallout">
            <a:avLst>
              <a:gd name="adj1" fmla="val -7405"/>
              <a:gd name="adj2" fmla="val 92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Comic Sans MS" pitchFamily="66" charset="0"/>
              </a:rPr>
              <a:t>J’ai peur que cela me causera des ennuis.</a:t>
            </a:r>
          </a:p>
        </p:txBody>
      </p:sp>
      <p:sp>
        <p:nvSpPr>
          <p:cNvPr id="13" name="Cloud Callout 9">
            <a:extLst>
              <a:ext uri="{FF2B5EF4-FFF2-40B4-BE49-F238E27FC236}">
                <a16:creationId xmlns:a16="http://schemas.microsoft.com/office/drawing/2014/main" id="{E228EF74-CB1E-42BE-8AC5-68F157B73775}"/>
              </a:ext>
            </a:extLst>
          </p:cNvPr>
          <p:cNvSpPr/>
          <p:nvPr/>
        </p:nvSpPr>
        <p:spPr>
          <a:xfrm>
            <a:off x="6280899" y="2211710"/>
            <a:ext cx="2248692" cy="1551496"/>
          </a:xfrm>
          <a:prstGeom prst="cloudCallout">
            <a:avLst>
              <a:gd name="adj1" fmla="val -29363"/>
              <a:gd name="adj2" fmla="val 871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Comic Sans MS" pitchFamily="66" charset="0"/>
              </a:rPr>
              <a:t>J’ai de la difficulté à dire </a:t>
            </a:r>
            <a:r>
              <a:rPr lang="en-CA" sz="1700" dirty="0"/>
              <a:t>« </a:t>
            </a:r>
            <a:r>
              <a:rPr lang="en-US" sz="1700" dirty="0">
                <a:latin typeface="Comic Sans MS" pitchFamily="66" charset="0"/>
              </a:rPr>
              <a:t>non</a:t>
            </a:r>
            <a:r>
              <a:rPr lang="en-CA" sz="1700" dirty="0"/>
              <a:t> »</a:t>
            </a:r>
            <a:r>
              <a:rPr lang="en-US" sz="1700" dirty="0">
                <a:latin typeface="Comic Sans MS" pitchFamily="66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999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4000"/>
    </mc:Choice>
    <mc:Fallback xmlns="">
      <p:transition advTm="24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de refuser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44</a:t>
            </a:fld>
            <a:endParaRPr lang="en-CA" dirty="0"/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1DF7A0D4-6D1A-4496-A41C-23C07F94B720}"/>
              </a:ext>
            </a:extLst>
          </p:cNvPr>
          <p:cNvSpPr txBox="1">
            <a:spLocks/>
          </p:cNvSpPr>
          <p:nvPr/>
        </p:nvSpPr>
        <p:spPr>
          <a:xfrm>
            <a:off x="628636" y="1567842"/>
            <a:ext cx="6679668" cy="2466827"/>
          </a:xfrm>
          <a:prstGeom prst="rect">
            <a:avLst/>
          </a:prstGeom>
        </p:spPr>
        <p:txBody>
          <a:bodyPr vert="horz" wrap="square" lIns="68523" tIns="34289" rIns="68523" bIns="34289" rtlCol="0">
            <a:spAutoFit/>
          </a:bodyPr>
          <a:lstStyle>
            <a:lvl1pPr marL="171450" indent="-171450" algn="l" defTabSz="513893" rtl="0" eaLnBrk="1" latinLnBrk="0" hangingPunct="1">
              <a:lnSpc>
                <a:spcPct val="130000"/>
              </a:lnSpc>
              <a:spcBef>
                <a:spcPts val="563"/>
              </a:spcBef>
              <a:buClr>
                <a:srgbClr val="003E69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514217" indent="-17145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B6D17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685545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18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090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869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634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400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167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fr-FR" sz="2000" dirty="0"/>
              <a:t>Comment puis-je refuser sans dire « NON »?</a:t>
            </a:r>
          </a:p>
          <a:p>
            <a:pPr marL="180975" lvl="1" indent="-180975">
              <a:spcBef>
                <a:spcPts val="600"/>
              </a:spcBef>
              <a:spcAft>
                <a:spcPts val="600"/>
              </a:spcAft>
            </a:pPr>
            <a:r>
              <a:rPr lang="fr-FR" sz="1800" dirty="0"/>
              <a:t>« Est-ce que je pourrais te poser une question? »</a:t>
            </a:r>
          </a:p>
          <a:p>
            <a:pPr marL="180975" lvl="1" indent="-180975">
              <a:spcBef>
                <a:spcPts val="600"/>
              </a:spcBef>
              <a:spcAft>
                <a:spcPts val="600"/>
              </a:spcAft>
            </a:pPr>
            <a:r>
              <a:rPr lang="fr-FR" sz="1800" dirty="0"/>
              <a:t>« J’ai un problème. . . »</a:t>
            </a:r>
          </a:p>
          <a:p>
            <a:pPr marL="180975" lvl="1" indent="-180975">
              <a:spcBef>
                <a:spcPts val="600"/>
              </a:spcBef>
              <a:spcAft>
                <a:spcPts val="600"/>
              </a:spcAft>
            </a:pPr>
            <a:r>
              <a:rPr lang="fr-FR" sz="1800" dirty="0"/>
              <a:t>« Je ne me sens pas à l’aise de faire cette tâche... »</a:t>
            </a:r>
          </a:p>
          <a:p>
            <a:pPr marL="180975" lvl="1" indent="-1809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dirty="0"/>
              <a:t>« Existe-t-il une façon plus sécuritaire de faire ce travail? »</a:t>
            </a:r>
          </a:p>
          <a:p>
            <a:pPr marL="180975" lvl="1" indent="-180975">
              <a:spcBef>
                <a:spcPts val="600"/>
              </a:spcBef>
              <a:spcAft>
                <a:spcPts val="600"/>
              </a:spcAft>
            </a:pPr>
            <a:r>
              <a:rPr lang="fr-FR" sz="1800" dirty="0"/>
              <a:t>« Cela ne me semble pas sécuritaire. » </a:t>
            </a:r>
            <a:endParaRPr lang="en-US" sz="1800" dirty="0"/>
          </a:p>
        </p:txBody>
      </p:sp>
      <p:pic>
        <p:nvPicPr>
          <p:cNvPr id="1028" name="Picture 4" descr="Hand, Left, No War, Peace, Silhouette">
            <a:extLst>
              <a:ext uri="{FF2B5EF4-FFF2-40B4-BE49-F238E27FC236}">
                <a16:creationId xmlns:a16="http://schemas.microsoft.com/office/drawing/2014/main" id="{1A22D464-43CE-476D-A527-4635983E3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910077"/>
            <a:ext cx="1133401" cy="139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 Symbol, Prohibition, Sign, Prohibited">
            <a:extLst>
              <a:ext uri="{FF2B5EF4-FFF2-40B4-BE49-F238E27FC236}">
                <a16:creationId xmlns:a16="http://schemas.microsoft.com/office/drawing/2014/main" id="{6B8B0987-9EF2-4523-8C05-A8836C916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01" y="133100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70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8000"/>
    </mc:Choice>
    <mc:Fallback xmlns="">
      <p:transition advTm="38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de refuser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45</a:t>
            </a:fld>
            <a:endParaRPr lang="en-CA" dirty="0"/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1DF7A0D4-6D1A-4496-A41C-23C07F94B720}"/>
              </a:ext>
            </a:extLst>
          </p:cNvPr>
          <p:cNvSpPr txBox="1">
            <a:spLocks/>
          </p:cNvSpPr>
          <p:nvPr/>
        </p:nvSpPr>
        <p:spPr>
          <a:xfrm>
            <a:off x="611560" y="1707654"/>
            <a:ext cx="4464496" cy="1915907"/>
          </a:xfrm>
          <a:prstGeom prst="rect">
            <a:avLst/>
          </a:prstGeom>
        </p:spPr>
        <p:txBody>
          <a:bodyPr vert="horz" wrap="square" lIns="68523" tIns="34289" rIns="68523" bIns="34289" rtlCol="0">
            <a:spAutoFit/>
          </a:bodyPr>
          <a:lstStyle>
            <a:lvl1pPr marL="171450" indent="-171450" algn="l" defTabSz="513893" rtl="0" eaLnBrk="1" latinLnBrk="0" hangingPunct="1">
              <a:lnSpc>
                <a:spcPct val="130000"/>
              </a:lnSpc>
              <a:spcBef>
                <a:spcPts val="563"/>
              </a:spcBef>
              <a:buClr>
                <a:srgbClr val="003E69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514217" indent="-17145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B6D17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685545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18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090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869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634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400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167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000" dirty="0">
                <a:cs typeface="Arial" panose="020B0604020202020204" pitchFamily="34" charset="0"/>
              </a:rPr>
              <a:t>Si le fait de refuser d’effectuer un travail dangereux cause autant de tracas, cela en vaut-il vraiment la peine? </a:t>
            </a:r>
          </a:p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000" dirty="0">
                <a:cs typeface="Arial" panose="020B0604020202020204" pitchFamily="34" charset="0"/>
              </a:rPr>
              <a:t>Qu’en penses-tu?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E4BFE6-51AB-49DA-B592-8B152A53D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1871357"/>
            <a:ext cx="3076947" cy="20512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18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5000"/>
    </mc:Choice>
    <mc:Fallback xmlns="">
      <p:transition advTm="25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de refuser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46</a:t>
            </a:fld>
            <a:endParaRPr lang="en-CA" dirty="0"/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1DF7A0D4-6D1A-4496-A41C-23C07F94B720}"/>
              </a:ext>
            </a:extLst>
          </p:cNvPr>
          <p:cNvSpPr txBox="1">
            <a:spLocks/>
          </p:cNvSpPr>
          <p:nvPr/>
        </p:nvSpPr>
        <p:spPr>
          <a:xfrm>
            <a:off x="628635" y="1275606"/>
            <a:ext cx="7900955" cy="3173111"/>
          </a:xfrm>
          <a:prstGeom prst="rect">
            <a:avLst/>
          </a:prstGeom>
        </p:spPr>
        <p:txBody>
          <a:bodyPr vert="horz" wrap="square" lIns="68523" tIns="34289" rIns="68523" bIns="34289" rtlCol="0">
            <a:spAutoFit/>
          </a:bodyPr>
          <a:lstStyle>
            <a:lvl1pPr marL="171450" indent="-171450" algn="l" defTabSz="513893" rtl="0" eaLnBrk="1" latinLnBrk="0" hangingPunct="1">
              <a:lnSpc>
                <a:spcPct val="130000"/>
              </a:lnSpc>
              <a:spcBef>
                <a:spcPts val="563"/>
              </a:spcBef>
              <a:buClr>
                <a:srgbClr val="003E69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514217" indent="-17145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B6D17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685545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18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090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869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634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400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167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dirty="0"/>
              <a:t>Voici des situations o</a:t>
            </a:r>
            <a:r>
              <a:rPr lang="en-CA" dirty="0"/>
              <a:t>ù</a:t>
            </a:r>
            <a:r>
              <a:rPr lang="en-US" dirty="0"/>
              <a:t> tu auras peut-être à exercer ton droit de refuser un travail dangereux :  </a:t>
            </a:r>
          </a:p>
          <a:p>
            <a:pPr>
              <a:spcAft>
                <a:spcPts val="300"/>
              </a:spcAft>
            </a:pPr>
            <a:r>
              <a:rPr lang="en-US" dirty="0"/>
              <a:t>On te demande de travailler seul sans bonne mesure de sécurité.</a:t>
            </a:r>
          </a:p>
          <a:p>
            <a:pPr>
              <a:spcAft>
                <a:spcPts val="300"/>
              </a:spcAft>
            </a:pPr>
            <a:r>
              <a:rPr lang="en-US" dirty="0"/>
              <a:t>On te demande de te servir d’un nouvel équipement sans t’avoir formé.</a:t>
            </a:r>
          </a:p>
          <a:p>
            <a:pPr>
              <a:spcAft>
                <a:spcPts val="300"/>
              </a:spcAft>
            </a:pPr>
            <a:r>
              <a:rPr lang="en-US" dirty="0"/>
              <a:t>On s’attend à ce que tu utilises de l’équipement défectueux.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069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4000"/>
    </mc:Choice>
    <mc:Fallback xmlns="">
      <p:transition advTm="24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de refuser </a:t>
            </a:r>
            <a:r>
              <a:rPr lang="en-US" sz="1900" dirty="0">
                <a:solidFill>
                  <a:srgbClr val="003C77"/>
                </a:solidFill>
              </a:rPr>
              <a:t>(suite)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47</a:t>
            </a:fld>
            <a:endParaRPr lang="en-CA" dirty="0"/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1DF7A0D4-6D1A-4496-A41C-23C07F94B720}"/>
              </a:ext>
            </a:extLst>
          </p:cNvPr>
          <p:cNvSpPr txBox="1">
            <a:spLocks/>
          </p:cNvSpPr>
          <p:nvPr/>
        </p:nvSpPr>
        <p:spPr>
          <a:xfrm>
            <a:off x="628635" y="1275606"/>
            <a:ext cx="7900955" cy="1741950"/>
          </a:xfrm>
          <a:prstGeom prst="rect">
            <a:avLst/>
          </a:prstGeom>
        </p:spPr>
        <p:txBody>
          <a:bodyPr vert="horz" wrap="square" lIns="68523" tIns="34289" rIns="68523" bIns="34289" rtlCol="0">
            <a:spAutoFit/>
          </a:bodyPr>
          <a:lstStyle>
            <a:lvl1pPr marL="171450" indent="-171450" algn="l" defTabSz="513893" rtl="0" eaLnBrk="1" latinLnBrk="0" hangingPunct="1">
              <a:lnSpc>
                <a:spcPct val="130000"/>
              </a:lnSpc>
              <a:spcBef>
                <a:spcPts val="563"/>
              </a:spcBef>
              <a:buClr>
                <a:srgbClr val="003E69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514217" indent="-17145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B6D17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685545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18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090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869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634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400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167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dirty="0"/>
              <a:t>On ne t’informe pas au sujet d’équipement de protection individuelle ou on ne t’en remet pas.</a:t>
            </a:r>
          </a:p>
          <a:p>
            <a:pPr>
              <a:spcAft>
                <a:spcPts val="300"/>
              </a:spcAft>
            </a:pPr>
            <a:r>
              <a:rPr lang="en-US" dirty="0"/>
              <a:t>On modifie tes tâches, l’équipement ou les procédures sans t’offrir de formation en sécurité additionnelle.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2000"/>
    </mc:Choice>
    <mc:Fallback xmlns="">
      <p:transition advTm="22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de refuser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48</a:t>
            </a:fld>
            <a:endParaRPr lang="en-CA" dirty="0"/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1DF7A0D4-6D1A-4496-A41C-23C07F94B720}"/>
              </a:ext>
            </a:extLst>
          </p:cNvPr>
          <p:cNvSpPr txBox="1">
            <a:spLocks/>
          </p:cNvSpPr>
          <p:nvPr/>
        </p:nvSpPr>
        <p:spPr>
          <a:xfrm>
            <a:off x="628636" y="1275606"/>
            <a:ext cx="7183724" cy="3128803"/>
          </a:xfrm>
          <a:prstGeom prst="rect">
            <a:avLst/>
          </a:prstGeom>
        </p:spPr>
        <p:txBody>
          <a:bodyPr vert="horz" wrap="square" lIns="68523" tIns="34289" rIns="68523" bIns="34289" rtlCol="0">
            <a:spAutoFit/>
          </a:bodyPr>
          <a:lstStyle>
            <a:lvl1pPr marL="171450" indent="-171450" algn="l" defTabSz="513893" rtl="0" eaLnBrk="1" latinLnBrk="0" hangingPunct="1">
              <a:lnSpc>
                <a:spcPct val="130000"/>
              </a:lnSpc>
              <a:spcBef>
                <a:spcPts val="563"/>
              </a:spcBef>
              <a:buClr>
                <a:srgbClr val="003E69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514217" indent="-17145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B6D17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685545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18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090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869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634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400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167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200" dirty="0"/>
              <a:t>Refuser d’effectuer un travail dangereux  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1700" b="1" dirty="0"/>
              <a:t>Première étape :</a:t>
            </a:r>
            <a:r>
              <a:rPr lang="en-US" sz="1700" dirty="0"/>
              <a:t> Parles-en à ton superviseur.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1700" b="1" dirty="0"/>
              <a:t>Deuxième étape :</a:t>
            </a:r>
            <a:r>
              <a:rPr lang="en-US" sz="1700" dirty="0"/>
              <a:t> Parles-en à un membre du comité mixte d’hygiène et de sécurité ou s’il n’y a pas de comité, tu peux en parler à ton délégué à l’hygiène et à la sécurité 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1700" b="1" dirty="0"/>
              <a:t>Troisième étape</a:t>
            </a:r>
            <a:r>
              <a:rPr lang="en-US" sz="1700" dirty="0"/>
              <a:t> </a:t>
            </a:r>
            <a:r>
              <a:rPr lang="en-US" sz="1700" b="1" dirty="0"/>
              <a:t>: </a:t>
            </a:r>
            <a:r>
              <a:rPr lang="en-US" sz="1700" dirty="0"/>
              <a:t>Communique avec Travail sécuritaire NB au 1 800 999-9775 et explique ta situation.</a:t>
            </a:r>
          </a:p>
        </p:txBody>
      </p:sp>
      <p:pic>
        <p:nvPicPr>
          <p:cNvPr id="7" name="Picture 4" descr="Hand, Left, No War, Peace, Silhouette">
            <a:extLst>
              <a:ext uri="{FF2B5EF4-FFF2-40B4-BE49-F238E27FC236}">
                <a16:creationId xmlns:a16="http://schemas.microsoft.com/office/drawing/2014/main" id="{4F499E2C-1C02-4AF6-BB75-89E7E65A4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138" y="968618"/>
            <a:ext cx="1063294" cy="130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995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7000"/>
    </mc:Choice>
    <mc:Fallback xmlns="">
      <p:transition advTm="67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96878" y="1356812"/>
            <a:ext cx="7989922" cy="3110658"/>
          </a:xfrm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fr-FR" sz="1900" dirty="0"/>
              <a:t>Élabore une ligne directrice qui aiderait un salarié à savoir quand il doit dire « non ».</a:t>
            </a:r>
          </a:p>
          <a:p>
            <a:pPr marL="361950" indent="-361950">
              <a:spcBef>
                <a:spcPts val="0"/>
              </a:spcBef>
              <a:buNone/>
            </a:pPr>
            <a:r>
              <a:rPr lang="en-US" sz="1700" dirty="0"/>
              <a:t>	Exemples</a:t>
            </a:r>
            <a:endParaRPr lang="en-US" dirty="0"/>
          </a:p>
          <a:p>
            <a:pPr marL="800100" lvl="1" indent="-342900">
              <a:lnSpc>
                <a:spcPct val="100000"/>
              </a:lnSpc>
            </a:pPr>
            <a:r>
              <a:rPr lang="fr-FR" sz="1550" dirty="0"/>
              <a:t>Lorsque ton patron te demande d’utiliser une machine, mais ne te montre pas comment t’en servir, dis-lui « non ».</a:t>
            </a:r>
          </a:p>
          <a:p>
            <a:pPr marL="800100" lvl="1" indent="-342900">
              <a:lnSpc>
                <a:spcPct val="100000"/>
              </a:lnSpc>
            </a:pPr>
            <a:r>
              <a:rPr lang="fr-FR" sz="1550" dirty="0"/>
              <a:t>Lorsque tu portes toujours des gants et des lunettes de sécurité pour faire du nettoyage, mais qu’il n’y a plus de gants, dis tout simplement « non ».</a:t>
            </a:r>
          </a:p>
          <a:p>
            <a:pPr marL="800100" lvl="1" indent="-342900">
              <a:lnSpc>
                <a:spcPct val="100000"/>
              </a:lnSpc>
              <a:spcAft>
                <a:spcPts val="600"/>
              </a:spcAft>
            </a:pPr>
            <a:r>
              <a:rPr lang="fr-FR" sz="1550" dirty="0"/>
              <a:t>Lorsque le dispositif de protection sur la scie à table est défectueux et ne sera pas remplacé avant mardi, dis tout simplement « non ».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fr-FR" sz="1900" dirty="0"/>
              <a:t>Crée une affiche pour illustrer ta ligne directrice.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2984" y="139595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Exercice pratique 3 : Savoir dire « non »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49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022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35" y="1347614"/>
            <a:ext cx="5239509" cy="3116236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800" dirty="0"/>
              <a:t>Travail sécuritaire NB se consacre à promouvoir des lieux de travail sains et sécuritaires pour les travailleurs et les employeurs néo-brunswickois. Il travaille sans relâche avec les employeurs et les travailleurs de la province pour créer une culture de sécurité positive dans tous les lieux de travail. </a:t>
            </a:r>
            <a:r>
              <a:rPr lang="fr-CA" sz="1800" dirty="0"/>
              <a:t>Bien que sa priorité soit la prévention des blessures subies au travail, il offre aussi un programme d’indemnisation pour les travailleurs qui se blessent au travail.</a:t>
            </a: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Que fait Travail sécuritaire NB?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7" r="12057"/>
          <a:stretch>
            <a:fillRect/>
          </a:stretch>
        </p:blipFill>
        <p:spPr>
          <a:xfrm>
            <a:off x="6084168" y="1748279"/>
            <a:ext cx="2647220" cy="231878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5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100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2000"/>
    </mc:Choice>
    <mc:Fallback xmlns="">
      <p:transition advTm="42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582256" y="1788689"/>
            <a:ext cx="4565808" cy="1655323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sz="2200" dirty="0"/>
              <a:t>Le fait de savoir quand refuser d’effectuer un travail qui pourrait te blesser pourrait t’aider à demeurer en sécurité. </a:t>
            </a:r>
            <a:endParaRPr lang="en-US" sz="22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2984" y="370109"/>
            <a:ext cx="7918031" cy="8525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3C77"/>
                </a:solidFill>
              </a:rPr>
              <a:t>N’oublie pas… Tu as le droit de refuser d’effectuer un travail dangereux!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50</a:t>
            </a:fld>
            <a:endParaRPr lang="en-CA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6C0F3B5-7D2E-4AA5-9E9F-39434B52DE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2" b="6192"/>
          <a:stretch>
            <a:fillRect/>
          </a:stretch>
        </p:blipFill>
        <p:spPr>
          <a:xfrm>
            <a:off x="5284943" y="1788688"/>
            <a:ext cx="2536513" cy="22224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159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8000"/>
    </mc:Choice>
    <mc:Fallback xmlns="">
      <p:transition advTm="18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36" y="1161000"/>
            <a:ext cx="6031596" cy="3397851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dirty="0"/>
              <a:t>En résumé</a:t>
            </a:r>
          </a:p>
          <a:p>
            <a:pPr marL="342900" indent="-342900"/>
            <a:r>
              <a:rPr lang="en-US" dirty="0"/>
              <a:t>Comment pourrais-je me blesser au travail?</a:t>
            </a:r>
          </a:p>
          <a:p>
            <a:pPr marL="808038"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 Droit d’être informé</a:t>
            </a:r>
          </a:p>
          <a:p>
            <a:pPr marL="342900" indent="-342900"/>
            <a:r>
              <a:rPr lang="en-US" dirty="0"/>
              <a:t>Ai-je un mot à dire au sujet de ma sécurité au travail?</a:t>
            </a:r>
            <a:r>
              <a:rPr lang="en-US" sz="1800" dirty="0"/>
              <a:t> </a:t>
            </a:r>
          </a:p>
          <a:p>
            <a:pPr marL="808038"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 Droit de participer</a:t>
            </a:r>
          </a:p>
          <a:p>
            <a:pPr marL="342900" indent="-342900"/>
            <a:r>
              <a:rPr lang="en-US" dirty="0"/>
              <a:t>Quand dois-je dire </a:t>
            </a:r>
            <a:r>
              <a:rPr lang="en-CA" dirty="0"/>
              <a:t>« </a:t>
            </a:r>
            <a:r>
              <a:rPr lang="en-US" dirty="0"/>
              <a:t>NON </a:t>
            </a:r>
            <a:r>
              <a:rPr lang="en-CA"/>
              <a:t>»?</a:t>
            </a:r>
            <a:r>
              <a:rPr lang="en-US" dirty="0"/>
              <a:t> </a:t>
            </a:r>
          </a:p>
          <a:p>
            <a:pPr marL="808038" lvl="1">
              <a:buFont typeface="Wingdings" panose="05000000000000000000" pitchFamily="2" charset="2"/>
              <a:buChar char="ü"/>
            </a:pPr>
            <a:r>
              <a:rPr lang="en-US" sz="1800" dirty="0"/>
              <a:t> Droit de refuser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97333" y="195486"/>
            <a:ext cx="7918031" cy="85259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3C77"/>
                </a:solidFill>
              </a:rPr>
              <a:t>Es-tu en sécurité à ton travail?</a:t>
            </a:r>
            <a:endParaRPr lang="en-US" sz="2500" dirty="0">
              <a:solidFill>
                <a:srgbClr val="CD6D1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51</a:t>
            </a:fld>
            <a:endParaRPr lang="en-CA" dirty="0"/>
          </a:p>
        </p:txBody>
      </p:sp>
      <p:pic>
        <p:nvPicPr>
          <p:cNvPr id="7" name="Picture 2" descr="P:\Jessica\P&amp;R\Graphics&amp;Templates\Images for presentation\3d white man with traffic cones Isolated render.jpg">
            <a:extLst>
              <a:ext uri="{FF2B5EF4-FFF2-40B4-BE49-F238E27FC236}">
                <a16:creationId xmlns:a16="http://schemas.microsoft.com/office/drawing/2014/main" id="{E77C317B-4EC8-4F73-8AC7-9C41D9EE2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2908301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194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2000"/>
    </mc:Choice>
    <mc:Fallback xmlns="">
      <p:transition advTm="42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4" y="1456449"/>
            <a:ext cx="7543736" cy="2603468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/>
              <a:t>Pour obtenir plus de renseignements :</a:t>
            </a:r>
          </a:p>
          <a:p>
            <a:pPr marL="0" lvl="2" defTabSz="457200">
              <a:spcBef>
                <a:spcPct val="20000"/>
              </a:spcBef>
              <a:spcAft>
                <a:spcPts val="600"/>
              </a:spcAft>
            </a:pPr>
            <a:endParaRPr lang="en-US" sz="1800" dirty="0"/>
          </a:p>
          <a:p>
            <a:pPr marL="285750" lvl="2" indent="-285750" defTabSz="4572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Site Web : </a:t>
            </a:r>
            <a:r>
              <a:rPr lang="en-US" sz="1800" dirty="0">
                <a:solidFill>
                  <a:srgbClr val="003C67"/>
                </a:solidFill>
                <a:latin typeface="+mj-lt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travailsecuritairenb.ca</a:t>
            </a:r>
            <a:endParaRPr lang="en-US" sz="1800" dirty="0">
              <a:solidFill>
                <a:srgbClr val="003C67"/>
              </a:solidFill>
              <a:latin typeface="+mj-lt"/>
              <a:cs typeface="Arial" panose="020B0604020202020204" pitchFamily="34" charset="0"/>
            </a:endParaRPr>
          </a:p>
          <a:p>
            <a:pPr marL="0" lvl="2" defTabSz="457200">
              <a:spcBef>
                <a:spcPct val="20000"/>
              </a:spcBef>
              <a:spcAft>
                <a:spcPts val="600"/>
              </a:spcAft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lvl="2" indent="-285750" defTabSz="4572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Guide sur la législation en matière d’hygiène et de sécurité au travail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Ressources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52</a:t>
            </a:fld>
            <a:endParaRPr lang="en-CA" dirty="0"/>
          </a:p>
        </p:txBody>
      </p:sp>
      <p:pic>
        <p:nvPicPr>
          <p:cNvPr id="10" name="Picture 9">
            <a:hlinkClick r:id="rId5"/>
            <a:extLst>
              <a:ext uri="{FF2B5EF4-FFF2-40B4-BE49-F238E27FC236}">
                <a16:creationId xmlns:a16="http://schemas.microsoft.com/office/drawing/2014/main" id="{FD9CDC1C-D327-4A2B-8868-C1DC643D66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704" y="3507854"/>
            <a:ext cx="3816424" cy="13813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640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6000"/>
    </mc:Choice>
    <mc:Fallback xmlns="">
      <p:transition advTm="36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Question Mark, Question, Response, Search Engine">
            <a:extLst>
              <a:ext uri="{FF2B5EF4-FFF2-40B4-BE49-F238E27FC236}">
                <a16:creationId xmlns:a16="http://schemas.microsoft.com/office/drawing/2014/main" id="{E46BF850-8111-4C14-A455-86C210748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177" y="3003798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1547664" y="1203598"/>
            <a:ext cx="5688632" cy="2264913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ts val="600"/>
              </a:spcBef>
              <a:buNone/>
            </a:pPr>
            <a:endParaRPr lang="fr-CA" dirty="0"/>
          </a:p>
          <a:p>
            <a:pPr marL="0" indent="0" algn="ctr">
              <a:spcBef>
                <a:spcPts val="600"/>
              </a:spcBef>
              <a:buNone/>
            </a:pPr>
            <a:r>
              <a:rPr lang="fr-CA" sz="2200" dirty="0"/>
              <a:t>Si tu as des questions ou des inquiétudes, Travail sécuritaire NB est là pour t’aider. </a:t>
            </a:r>
            <a:r>
              <a:rPr lang="en-CA" sz="2200" dirty="0"/>
              <a:t>Appelle-nous au </a:t>
            </a:r>
            <a:r>
              <a:rPr lang="en-CA" sz="2200" dirty="0">
                <a:solidFill>
                  <a:srgbClr val="003C67"/>
                </a:solidFill>
              </a:rPr>
              <a:t>1 800 999-9775.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53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737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3000"/>
    </mc:Choice>
    <mc:Fallback xmlns="">
      <p:transition advTm="3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734613" y="1923678"/>
            <a:ext cx="7918031" cy="1762019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2200" dirty="0"/>
              <a:t>Il s’agit d’une loi provinciale (c’est-à-dire une série de règles) qui précise que chaque travailleur a droit à un lieu de travail sain et sécuritaire. Toute personne au lieu de travail est responsable de sa propre santé et sécurité ainsi que de celles des autres.</a:t>
            </a:r>
            <a:endParaRPr lang="en-US" sz="22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i="1" dirty="0"/>
              <a:t>Loi sur l’hygiène et la sécurité au travail </a:t>
            </a:r>
            <a:endParaRPr lang="en-US" i="1" dirty="0">
              <a:solidFill>
                <a:srgbClr val="003C7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6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362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9000"/>
    </mc:Choice>
    <mc:Fallback xmlns="">
      <p:transition advTm="39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5" y="1456449"/>
            <a:ext cx="6679639" cy="3289809"/>
          </a:xfr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48 800 </a:t>
            </a:r>
            <a:r>
              <a:rPr lang="fr-FR" sz="1800" dirty="0"/>
              <a:t>– Nombre de travailleurs néo-brunswickois âgés entre 15 et 24 ans en 2021</a:t>
            </a:r>
          </a:p>
          <a:p>
            <a:pPr>
              <a:spcAft>
                <a:spcPts val="1200"/>
              </a:spcAft>
            </a:pP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723 </a:t>
            </a:r>
            <a:r>
              <a:rPr lang="fr-FR" sz="1800" dirty="0"/>
              <a:t>– Nombre de travailleurs néo-brunswickois âgés entre 15 et 24 ans qui ont subi une blessure au travail en 2021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8</a:t>
            </a:r>
            <a:r>
              <a:rPr lang="fr-FR" sz="1800" dirty="0"/>
              <a:t> – Nombre de travailleurs néo-brunswickois âgés entre 15 et 24 ans qui sont décédés à la suite d’une blessure subie au travail entre 2011 et 2021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C77"/>
                </a:solidFill>
              </a:rPr>
              <a:t>Statistiques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7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931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3000"/>
    </mc:Choice>
    <mc:Fallback xmlns="">
      <p:transition advTm="4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11560" y="1601514"/>
            <a:ext cx="7900926" cy="2523446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fr-FR" sz="1800" dirty="0"/>
              <a:t>Tout comme les autres travailleurs du Nouveau-Brunswick, les jeunes travailleurs ont aussi des droits. </a:t>
            </a:r>
          </a:p>
          <a:p>
            <a:pPr marL="0" indent="0">
              <a:spcAft>
                <a:spcPts val="1200"/>
              </a:spcAft>
              <a:buNone/>
            </a:pPr>
            <a:endParaRPr lang="fr-FR" sz="1800" dirty="0"/>
          </a:p>
          <a:p>
            <a:pPr marL="0" indent="0">
              <a:spcAft>
                <a:spcPts val="1200"/>
              </a:spcAft>
              <a:buNone/>
            </a:pPr>
            <a:endParaRPr lang="fr-FR" sz="1800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C77"/>
                </a:solidFill>
              </a:rPr>
              <a:t>Trois droits fondamentaux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8</a:t>
            </a:fld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138A53-98C0-4829-BDF9-0767C6084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7064" y="3181717"/>
            <a:ext cx="1950720" cy="1950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5F18A5-0920-46E2-8B25-77C365B583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341360" y="3196957"/>
            <a:ext cx="1950720" cy="1950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378166-321A-4CAC-B61E-01A54C62A1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05656" y="3192780"/>
            <a:ext cx="1950720" cy="19507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476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2349" y="1086341"/>
            <a:ext cx="3631490" cy="3631490"/>
          </a:xfrm>
        </p:spPr>
      </p:pic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36" y="1161000"/>
            <a:ext cx="4591436" cy="2368275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/>
              <a:t>Pose-toi trois questions :</a:t>
            </a:r>
          </a:p>
          <a:p>
            <a:pPr marL="342900" indent="-342900">
              <a:lnSpc>
                <a:spcPct val="100000"/>
              </a:lnSpc>
            </a:pPr>
            <a:r>
              <a:rPr lang="en-US" dirty="0"/>
              <a:t>Comment pourrais-je me blesser au travail?</a:t>
            </a:r>
          </a:p>
          <a:p>
            <a:pPr marL="342900" indent="-342900">
              <a:lnSpc>
                <a:spcPct val="100000"/>
              </a:lnSpc>
            </a:pPr>
            <a:r>
              <a:rPr lang="en-US" dirty="0"/>
              <a:t>Ai-je un mot à dire au sujet de ma sécurité au travail?</a:t>
            </a:r>
            <a:r>
              <a:rPr lang="en-US" sz="1800" dirty="0"/>
              <a:t> </a:t>
            </a:r>
          </a:p>
          <a:p>
            <a:pPr marL="342900" indent="-342900"/>
            <a:r>
              <a:rPr lang="en-US" dirty="0"/>
              <a:t>Quand dois-je dire </a:t>
            </a:r>
            <a:r>
              <a:rPr lang="en-CA" dirty="0"/>
              <a:t>« </a:t>
            </a:r>
            <a:r>
              <a:rPr lang="en-US" dirty="0"/>
              <a:t>NON </a:t>
            </a:r>
            <a:r>
              <a:rPr lang="en-CA" dirty="0"/>
              <a:t>»?</a:t>
            </a:r>
            <a:r>
              <a:rPr lang="en-US" dirty="0"/>
              <a:t> 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97333" y="55552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Es-tu en sécurité à ton travail?</a:t>
            </a:r>
            <a:br>
              <a:rPr lang="en-US" sz="2700" dirty="0">
                <a:solidFill>
                  <a:srgbClr val="003C77"/>
                </a:solidFill>
              </a:rPr>
            </a:br>
            <a:endParaRPr lang="en-US" sz="2500" dirty="0">
              <a:solidFill>
                <a:srgbClr val="CD6D1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9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142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3000"/>
    </mc:Choice>
    <mc:Fallback xmlns="">
      <p:transition advTm="23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800080"/>
      </a:folHlink>
    </a:clrScheme>
    <a:fontScheme name="Corporate PPT fonts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32E9F7CD-C661-44FE-99B5-E4739AE380A3}" vid="{3187EAAD-89AF-4FF8-B7A9-E40429328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7070</TotalTime>
  <Words>2340</Words>
  <Application>Microsoft Office PowerPoint</Application>
  <PresentationFormat>On-screen Show (16:9)</PresentationFormat>
  <Paragraphs>359</Paragraphs>
  <Slides>53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Roboto</vt:lpstr>
      <vt:lpstr>Arial</vt:lpstr>
      <vt:lpstr>Century Gothic</vt:lpstr>
      <vt:lpstr>Calibri</vt:lpstr>
      <vt:lpstr>Wingdings</vt:lpstr>
      <vt:lpstr>Comic Sans MS</vt:lpstr>
      <vt:lpstr>Theme</vt:lpstr>
      <vt:lpstr>La santé et la sécurité au travail : tes droits</vt:lpstr>
      <vt:lpstr>Avertissement</vt:lpstr>
      <vt:lpstr>Aperçu</vt:lpstr>
      <vt:lpstr>Objectifs de la présentation</vt:lpstr>
      <vt:lpstr>Que fait Travail sécuritaire NB?</vt:lpstr>
      <vt:lpstr>Loi sur l’hygiène et la sécurité au travail </vt:lpstr>
      <vt:lpstr>Statistiques</vt:lpstr>
      <vt:lpstr>Trois droits fondamentaux</vt:lpstr>
      <vt:lpstr>Es-tu en sécurité à ton travail? </vt:lpstr>
      <vt:lpstr>Es-tu en sécurité à ton travail?</vt:lpstr>
      <vt:lpstr>Comment pourrais-je me blesser au travail?</vt:lpstr>
      <vt:lpstr>Droit d’être informé</vt:lpstr>
      <vt:lpstr>Droit d’être informé (suite)</vt:lpstr>
      <vt:lpstr>Droit d’être informé</vt:lpstr>
      <vt:lpstr>Droit d’être informé</vt:lpstr>
      <vt:lpstr>Exercice pratique 1 : Trouver les dangers</vt:lpstr>
      <vt:lpstr>Exercice pratique 1 : Trouver les dangers</vt:lpstr>
      <vt:lpstr>Exercice pratique 1 : Trouver les dangers</vt:lpstr>
      <vt:lpstr>Exercice pratique 1 : Trouver les dangers</vt:lpstr>
      <vt:lpstr>Exercice pratique 1 : Trouver les dangers</vt:lpstr>
      <vt:lpstr>N’oublie pas… Tu as le droit d’être informé! </vt:lpstr>
      <vt:lpstr>Es-tu en sécurité à ton travail?</vt:lpstr>
      <vt:lpstr>Ai-je un mot à dire au sujet de ma sécurité au travail? </vt:lpstr>
      <vt:lpstr>Droit de participer</vt:lpstr>
      <vt:lpstr>Droit de participer</vt:lpstr>
      <vt:lpstr>Droit de participer</vt:lpstr>
      <vt:lpstr>Droit de participer</vt:lpstr>
      <vt:lpstr>Droit de participer</vt:lpstr>
      <vt:lpstr>Droit de participer</vt:lpstr>
      <vt:lpstr>Droit de participer</vt:lpstr>
      <vt:lpstr>Droit de participer</vt:lpstr>
      <vt:lpstr>Droit de participer</vt:lpstr>
      <vt:lpstr>Droit de participer</vt:lpstr>
      <vt:lpstr>Droit de participer</vt:lpstr>
      <vt:lpstr>Droit de participer</vt:lpstr>
      <vt:lpstr>Droit de participer</vt:lpstr>
      <vt:lpstr>Droit de participer</vt:lpstr>
      <vt:lpstr>Exercice pratique 2 : S’exercer à participer</vt:lpstr>
      <vt:lpstr>Exercice pratique 2 : S’exercer à participer</vt:lpstr>
      <vt:lpstr>N’oublie pas… Tu as le droit de participer! </vt:lpstr>
      <vt:lpstr>Es-tu en sécurité à ton travail?</vt:lpstr>
      <vt:lpstr>Quand dois-je dire « NON »?</vt:lpstr>
      <vt:lpstr>Droit de refuser</vt:lpstr>
      <vt:lpstr>Droit de refuser</vt:lpstr>
      <vt:lpstr>Droit de refuser</vt:lpstr>
      <vt:lpstr>Droit de refuser</vt:lpstr>
      <vt:lpstr>Droit de refuser (suite)</vt:lpstr>
      <vt:lpstr>Droit de refuser</vt:lpstr>
      <vt:lpstr>Exercice pratique 3 : Savoir dire « non »</vt:lpstr>
      <vt:lpstr>N’oublie pas… Tu as le droit de refuser d’effectuer un travail dangereux! </vt:lpstr>
      <vt:lpstr>Es-tu en sécurité à ton travail?</vt:lpstr>
      <vt:lpstr>Ressources</vt:lpstr>
      <vt:lpstr>PowerPoint Presentation</vt:lpstr>
    </vt:vector>
  </TitlesOfParts>
  <Company>WorkSafeNB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Richardson, Leona</dc:creator>
  <cp:lastModifiedBy>Roy-Dow, Lynne</cp:lastModifiedBy>
  <cp:revision>308</cp:revision>
  <cp:lastPrinted>2022-08-24T13:27:23Z</cp:lastPrinted>
  <dcterms:created xsi:type="dcterms:W3CDTF">2018-08-22T14:03:41Z</dcterms:created>
  <dcterms:modified xsi:type="dcterms:W3CDTF">2022-09-09T13:35:35Z</dcterms:modified>
</cp:coreProperties>
</file>